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08" r:id="rId5"/>
    <p:sldId id="314" r:id="rId6"/>
    <p:sldId id="309" r:id="rId7"/>
    <p:sldId id="310" r:id="rId8"/>
    <p:sldId id="311" r:id="rId9"/>
    <p:sldId id="312" r:id="rId10"/>
    <p:sldId id="313" r:id="rId11"/>
    <p:sldId id="280" r:id="rId12"/>
    <p:sldId id="281" r:id="rId13"/>
    <p:sldId id="260" r:id="rId14"/>
    <p:sldId id="261" r:id="rId15"/>
    <p:sldId id="262" r:id="rId16"/>
    <p:sldId id="284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2" r:id="rId29"/>
    <p:sldId id="274" r:id="rId30"/>
    <p:sldId id="295" r:id="rId31"/>
    <p:sldId id="288" r:id="rId32"/>
    <p:sldId id="289" r:id="rId33"/>
    <p:sldId id="290" r:id="rId34"/>
    <p:sldId id="291" r:id="rId35"/>
    <p:sldId id="293" r:id="rId36"/>
    <p:sldId id="292" r:id="rId37"/>
    <p:sldId id="294" r:id="rId38"/>
    <p:sldId id="304" r:id="rId39"/>
    <p:sldId id="305" r:id="rId40"/>
    <p:sldId id="297" r:id="rId41"/>
    <p:sldId id="298" r:id="rId42"/>
    <p:sldId id="302" r:id="rId43"/>
    <p:sldId id="303" r:id="rId44"/>
    <p:sldId id="287" r:id="rId45"/>
    <p:sldId id="283" r:id="rId46"/>
    <p:sldId id="296" r:id="rId47"/>
    <p:sldId id="275" r:id="rId48"/>
    <p:sldId id="299" r:id="rId49"/>
    <p:sldId id="276" r:id="rId50"/>
    <p:sldId id="277" r:id="rId51"/>
    <p:sldId id="278" r:id="rId52"/>
    <p:sldId id="279" r:id="rId53"/>
    <p:sldId id="306" r:id="rId5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FFFF"/>
    <a:srgbClr val="E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28" autoAdjust="0"/>
    <p:restoredTop sz="94658" autoAdjust="0"/>
  </p:normalViewPr>
  <p:slideViewPr>
    <p:cSldViewPr>
      <p:cViewPr>
        <p:scale>
          <a:sx n="75" d="100"/>
          <a:sy n="75" d="100"/>
        </p:scale>
        <p:origin x="-43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F099A1C-4244-4EFA-A530-FD30CAF2AA1B}" type="datetimeFigureOut">
              <a:rPr lang="ko-KR" altLang="en-US"/>
              <a:pPr>
                <a:defRPr/>
              </a:pPr>
              <a:t>2018-03-21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B7A63C-AACA-419D-B538-7A54003397F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8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A63C-AACA-419D-B538-7A54003397F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5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F9E4CE-B8CC-4443-AEC0-4BA4DD5310B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648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30646-EF9B-4C7B-86E5-1AC3E4A35A4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672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2963EB-C4C0-4E5F-BE67-C2BF132F63D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0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3BB5A-AFA7-40AD-8D1B-DC3E06BAC68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038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9A249B-4E1D-4C0B-8DEA-9A01B8A1A3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772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A49D7-27FF-45CF-B7D8-6195419BE9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23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BF95B6-B0CA-489F-8259-38C532F1FC3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201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5A0FB-7841-4350-B16C-537C5005DE7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439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9B2EA-9653-47B6-AC18-D629D1E6325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25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E94895-8FE8-4C59-B390-680C8F7E08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139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97776-D89B-40AC-A84A-0A38CAC7C8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46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DC8CEC-E9BF-4D83-8580-415C26816A2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openxmlformats.org/officeDocument/2006/relationships/slide" Target="slide3.xml"/><Relationship Id="rId7" Type="http://schemas.openxmlformats.org/officeDocument/2006/relationships/slide" Target="slide31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fImage4245728541.jp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740150"/>
            <a:ext cx="34163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165100" y="141288"/>
            <a:ext cx="39180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7200" dirty="0" err="1">
                <a:solidFill>
                  <a:srgbClr val="F2F2F2"/>
                </a:solidFill>
                <a:latin typeface="Gabriola" panose="04040605051002020D02" pitchFamily="82" charset="0"/>
              </a:rPr>
              <a:t>Team</a:t>
            </a:r>
            <a:r>
              <a:rPr lang="ko-KR" altLang="en-US" sz="7200" dirty="0">
                <a:solidFill>
                  <a:srgbClr val="F2F2F2"/>
                </a:solidFill>
                <a:latin typeface="Gabriola" panose="04040605051002020D02" pitchFamily="82" charset="0"/>
              </a:rPr>
              <a:t>  </a:t>
            </a:r>
            <a:r>
              <a:rPr lang="ko-KR" altLang="en-US" sz="7200" dirty="0" err="1">
                <a:solidFill>
                  <a:srgbClr val="F2F2F2"/>
                </a:solidFill>
                <a:latin typeface="Gabriola" panose="04040605051002020D02" pitchFamily="82" charset="0"/>
              </a:rPr>
              <a:t>Jin</a:t>
            </a:r>
            <a:r>
              <a:rPr lang="ko-KR" altLang="en-US" sz="7200" dirty="0">
                <a:solidFill>
                  <a:srgbClr val="F2F2F2"/>
                </a:solidFill>
                <a:latin typeface="Gabriola" panose="04040605051002020D02" pitchFamily="82" charset="0"/>
              </a:rPr>
              <a:t> Air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1979712" y="3356992"/>
            <a:ext cx="5447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3200" dirty="0">
                <a:solidFill>
                  <a:srgbClr val="F2F2F2"/>
                </a:solidFill>
                <a:latin typeface="서울남산체 세로쓰기" charset="0"/>
              </a:rPr>
              <a:t>청각 장애인</a:t>
            </a:r>
            <a:r>
              <a:rPr lang="ko-KR" altLang="en-US" sz="2800" dirty="0">
                <a:solidFill>
                  <a:srgbClr val="F2F2F2"/>
                </a:solidFill>
                <a:latin typeface="서울남산체 세로쓰기" charset="0"/>
              </a:rPr>
              <a:t>의 작곡 도움을 위한</a:t>
            </a:r>
          </a:p>
        </p:txBody>
      </p:sp>
      <p:sp>
        <p:nvSpPr>
          <p:cNvPr id="1032" name="Text Box 12"/>
          <p:cNvSpPr txBox="1">
            <a:spLocks noChangeArrowheads="1"/>
          </p:cNvSpPr>
          <p:nvPr/>
        </p:nvSpPr>
        <p:spPr bwMode="auto">
          <a:xfrm>
            <a:off x="3522895" y="4100682"/>
            <a:ext cx="2098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어플리케이션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sz="2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33" name="Text Box 14"/>
          <p:cNvSpPr txBox="1">
            <a:spLocks noChangeArrowheads="1"/>
          </p:cNvSpPr>
          <p:nvPr/>
        </p:nvSpPr>
        <p:spPr bwMode="auto">
          <a:xfrm>
            <a:off x="5118100" y="5822950"/>
            <a:ext cx="20970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027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이태건</a:t>
            </a:r>
          </a:p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021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이영현</a:t>
            </a:r>
          </a:p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2013154013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라정우</a:t>
            </a:r>
            <a:endParaRPr lang="ko-KR" altLang="en-US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34" name="Text Box 15"/>
          <p:cNvSpPr txBox="1">
            <a:spLocks noChangeArrowheads="1"/>
          </p:cNvSpPr>
          <p:nvPr/>
        </p:nvSpPr>
        <p:spPr bwMode="auto">
          <a:xfrm>
            <a:off x="5118100" y="5541963"/>
            <a:ext cx="162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컴퓨터 공학과</a:t>
            </a:r>
          </a:p>
        </p:txBody>
      </p:sp>
      <p:sp>
        <p:nvSpPr>
          <p:cNvPr id="1035" name="Text Box 16"/>
          <p:cNvSpPr txBox="1">
            <a:spLocks noChangeArrowheads="1"/>
          </p:cNvSpPr>
          <p:nvPr/>
        </p:nvSpPr>
        <p:spPr bwMode="auto">
          <a:xfrm>
            <a:off x="7478713" y="5445224"/>
            <a:ext cx="1651414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</a:p>
          <a:p>
            <a:pPr latinLnBrk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전광일 교수님</a:t>
            </a:r>
          </a:p>
        </p:txBody>
      </p:sp>
      <p:sp>
        <p:nvSpPr>
          <p:cNvPr id="1043" name="Rectangle 19"/>
          <p:cNvSpPr>
            <a:spLocks/>
          </p:cNvSpPr>
          <p:nvPr/>
        </p:nvSpPr>
        <p:spPr bwMode="auto">
          <a:xfrm>
            <a:off x="2800771" y="2149152"/>
            <a:ext cx="3427413" cy="809625"/>
          </a:xfrm>
          <a:prstGeom prst="rect">
            <a:avLst/>
          </a:prstGeom>
          <a:noFill/>
          <a:ln w="25400" cap="sq" cmpd="dbl">
            <a:solidFill>
              <a:srgbClr val="FFC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44" name="Group 20"/>
          <p:cNvGrpSpPr>
            <a:grpSpLocks/>
          </p:cNvGrpSpPr>
          <p:nvPr/>
        </p:nvGrpSpPr>
        <p:grpSpPr bwMode="auto">
          <a:xfrm>
            <a:off x="3203848" y="2166689"/>
            <a:ext cx="2646363" cy="830263"/>
            <a:chOff x="1694" y="1812"/>
            <a:chExt cx="1667" cy="523"/>
          </a:xfrm>
        </p:grpSpPr>
        <p:sp>
          <p:nvSpPr>
            <p:cNvPr id="1031" name="Text Box 11"/>
            <p:cNvSpPr txBox="1">
              <a:spLocks noChangeArrowheads="1"/>
            </p:cNvSpPr>
            <p:nvPr/>
          </p:nvSpPr>
          <p:spPr bwMode="auto">
            <a:xfrm>
              <a:off x="1694" y="1812"/>
              <a:ext cx="1667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0"/>
              <a:r>
                <a:rPr lang="ko-KR" altLang="en-US" sz="4800" dirty="0" err="1">
                  <a:solidFill>
                    <a:srgbClr val="FFC000"/>
                  </a:solidFill>
                  <a:latin typeface="서울남산체 세로쓰기" charset="0"/>
                  <a:cs typeface="서울남산체 세로쓰기" charset="0"/>
                </a:rPr>
                <a:t>아우디오</a:t>
              </a:r>
              <a:endParaRPr lang="ko-KR" altLang="en-US" sz="4800" dirty="0">
                <a:solidFill>
                  <a:srgbClr val="FFC000"/>
                </a:solidFill>
                <a:latin typeface="서울남산체 세로쓰기" charset="0"/>
                <a:cs typeface="서울남산체 세로쓰기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D9A875-D7AC-4F42-AA5A-C6C6ABE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</a:t>
            </a:fld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10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963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 방법 유용성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2088232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E217B7-F7A1-4D61-BE82-6BF4020F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1"/>
            <a:ext cx="3384549" cy="1960214"/>
          </a:xfrm>
          <a:prstGeom prst="rect">
            <a:avLst/>
          </a:prstGeom>
          <a:effectLst>
            <a:glow rad="127000">
              <a:srgbClr val="FF0000">
                <a:alpha val="40000"/>
              </a:srgbClr>
            </a:glow>
          </a:effectLst>
        </p:spPr>
      </p:pic>
      <p:pic>
        <p:nvPicPr>
          <p:cNvPr id="26" name="Picture 2" descr="C:\Users\LeeYoungHyun\Desktop\KakaoTalk_20180213_152830631.png">
            <a:extLst>
              <a:ext uri="{FF2B5EF4-FFF2-40B4-BE49-F238E27FC236}">
                <a16:creationId xmlns:a16="http://schemas.microsoft.com/office/drawing/2014/main" id="{5A47390F-C201-4F42-B33B-A3362342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66" y="2004837"/>
            <a:ext cx="3543374" cy="1944217"/>
          </a:xfrm>
          <a:prstGeom prst="rect">
            <a:avLst/>
          </a:prstGeom>
          <a:noFill/>
          <a:effectLst>
            <a:glow rad="127000">
              <a:srgbClr val="FFC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3E7597-87E4-49B8-8CB7-48217BFB2C7B}"/>
              </a:ext>
            </a:extLst>
          </p:cNvPr>
          <p:cNvSpPr/>
          <p:nvPr/>
        </p:nvSpPr>
        <p:spPr>
          <a:xfrm>
            <a:off x="539552" y="4221088"/>
            <a:ext cx="273630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Windows Media Player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음악 표현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BC7B55-DD60-4A51-85DC-E96A3DD1AF30}"/>
              </a:ext>
            </a:extLst>
          </p:cNvPr>
          <p:cNvSpPr/>
          <p:nvPr/>
        </p:nvSpPr>
        <p:spPr>
          <a:xfrm>
            <a:off x="5436096" y="4182179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글자를 통한 음악 표현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063B3F-B2A8-43FA-860D-54FAB0B9B525}"/>
              </a:ext>
            </a:extLst>
          </p:cNvPr>
          <p:cNvSpPr/>
          <p:nvPr/>
        </p:nvSpPr>
        <p:spPr>
          <a:xfrm>
            <a:off x="723764" y="5043488"/>
            <a:ext cx="2367880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음을 </a:t>
            </a:r>
            <a:r>
              <a:rPr lang="ko-KR" altLang="en-US" b="1" dirty="0">
                <a:solidFill>
                  <a:srgbClr val="FF0000"/>
                </a:solidFill>
              </a:rPr>
              <a:t>구분 할 수 없음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8CB18D-F350-4DF4-9CB9-E0724B9E0B16}"/>
              </a:ext>
            </a:extLst>
          </p:cNvPr>
          <p:cNvSpPr/>
          <p:nvPr/>
        </p:nvSpPr>
        <p:spPr>
          <a:xfrm>
            <a:off x="5796136" y="5030423"/>
            <a:ext cx="1944216" cy="342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음계의 </a:t>
            </a:r>
            <a:r>
              <a:rPr lang="ko-KR" altLang="en-US" b="1" dirty="0">
                <a:solidFill>
                  <a:srgbClr val="FFC000"/>
                </a:solidFill>
              </a:rPr>
              <a:t>구분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2736610-8741-49FF-AAAC-0AB63D339AEE}"/>
              </a:ext>
            </a:extLst>
          </p:cNvPr>
          <p:cNvSpPr/>
          <p:nvPr/>
        </p:nvSpPr>
        <p:spPr>
          <a:xfrm>
            <a:off x="760369" y="5445224"/>
            <a:ext cx="2299463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화려함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▶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감상 적합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671550-7C10-490A-ABD5-0B99FF05F729}"/>
              </a:ext>
            </a:extLst>
          </p:cNvPr>
          <p:cNvSpPr/>
          <p:nvPr/>
        </p:nvSpPr>
        <p:spPr>
          <a:xfrm>
            <a:off x="5580112" y="5390462"/>
            <a:ext cx="2367880" cy="342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간결함 </a:t>
            </a:r>
            <a:r>
              <a:rPr lang="ko-KR" altLang="en-US" b="1" dirty="0">
                <a:solidFill>
                  <a:srgbClr val="FFC000"/>
                </a:solidFill>
              </a:rPr>
              <a:t>▶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작곡 적합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B51D-FBDA-47A8-8154-7C25B831A273}"/>
              </a:ext>
            </a:extLst>
          </p:cNvPr>
          <p:cNvSpPr txBox="1"/>
          <p:nvPr/>
        </p:nvSpPr>
        <p:spPr>
          <a:xfrm>
            <a:off x="6508968" y="2996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A0F986-9618-4D8E-8DB4-A25E6554C155}"/>
              </a:ext>
            </a:extLst>
          </p:cNvPr>
          <p:cNvGrpSpPr/>
          <p:nvPr/>
        </p:nvGrpSpPr>
        <p:grpSpPr>
          <a:xfrm>
            <a:off x="5364088" y="2514884"/>
            <a:ext cx="1408556" cy="490482"/>
            <a:chOff x="3277840" y="2331417"/>
            <a:chExt cx="3454400" cy="88155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B353CE-90EE-4906-AB81-3D1631BF5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7840" y="3195513"/>
              <a:ext cx="3454400" cy="17463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0C9CCA2-09B6-4BAE-AE62-20784E4C5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979489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8229508-CD14-4982-A7F8-85A745394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763465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87248B1-13EF-4467-BE40-09E9EE6E7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547441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4B26829-7540-4FB1-B6A5-B22A93CDD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331417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FD26630-9FD0-4801-B7DC-C6C17032CC0A}"/>
              </a:ext>
            </a:extLst>
          </p:cNvPr>
          <p:cNvSpPr txBox="1"/>
          <p:nvPr/>
        </p:nvSpPr>
        <p:spPr>
          <a:xfrm>
            <a:off x="6516216" y="285293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</a:rPr>
              <a:t>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3AD10-E710-4DB8-92AA-D14C9D45C92D}"/>
              </a:ext>
            </a:extLst>
          </p:cNvPr>
          <p:cNvSpPr txBox="1"/>
          <p:nvPr/>
        </p:nvSpPr>
        <p:spPr>
          <a:xfrm>
            <a:off x="6516216" y="270892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</a:rPr>
              <a:t>솔</a:t>
            </a:r>
          </a:p>
        </p:txBody>
      </p:sp>
    </p:spTree>
    <p:extLst>
      <p:ext uri="{BB962C8B-B14F-4D97-AF65-F5344CB8AC3E}">
        <p14:creationId xmlns:p14="http://schemas.microsoft.com/office/powerpoint/2010/main" val="6338791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01429B8-9841-410D-A73F-45E108129ED9}"/>
              </a:ext>
            </a:extLst>
          </p:cNvPr>
          <p:cNvSpPr/>
          <p:nvPr/>
        </p:nvSpPr>
        <p:spPr>
          <a:xfrm>
            <a:off x="1430083" y="2533554"/>
            <a:ext cx="1667669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그래픽 체계</a:t>
            </a:r>
            <a:endParaRPr lang="en-US" altLang="ko-KR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청각의 시각화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9BC8F7-C768-4CED-9B29-3BCFE83218E3}"/>
              </a:ext>
            </a:extLst>
          </p:cNvPr>
          <p:cNvSpPr/>
          <p:nvPr/>
        </p:nvSpPr>
        <p:spPr>
          <a:xfrm>
            <a:off x="4427984" y="1859592"/>
            <a:ext cx="1595661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음악</a:t>
            </a:r>
            <a:endParaRPr lang="en-US" altLang="ko-KR" dirty="0"/>
          </a:p>
          <a:p>
            <a:pPr algn="ctr"/>
            <a:r>
              <a:rPr lang="ko-KR" altLang="en-US" dirty="0"/>
              <a:t>접근성 향상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20810B-9943-40FE-9D68-FDD279474C4D}"/>
              </a:ext>
            </a:extLst>
          </p:cNvPr>
          <p:cNvSpPr/>
          <p:nvPr/>
        </p:nvSpPr>
        <p:spPr>
          <a:xfrm>
            <a:off x="4427983" y="3356992"/>
            <a:ext cx="1595661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다양한 음악 문화에 접목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185A3D-37A5-4057-AD9C-CCC155CA5043}"/>
              </a:ext>
            </a:extLst>
          </p:cNvPr>
          <p:cNvSpPr/>
          <p:nvPr/>
        </p:nvSpPr>
        <p:spPr>
          <a:xfrm>
            <a:off x="1430082" y="4817193"/>
            <a:ext cx="1667669" cy="916063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기존의 </a:t>
            </a:r>
            <a:endParaRPr lang="en-US" altLang="ko-KR" dirty="0"/>
          </a:p>
          <a:p>
            <a:pPr algn="ctr"/>
            <a:r>
              <a:rPr lang="ko-KR" altLang="en-US" dirty="0"/>
              <a:t>음표 체계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C1E14D-13DB-4D59-82BE-34279C56D52B}"/>
              </a:ext>
            </a:extLst>
          </p:cNvPr>
          <p:cNvSpPr/>
          <p:nvPr/>
        </p:nvSpPr>
        <p:spPr>
          <a:xfrm>
            <a:off x="4427983" y="4816189"/>
            <a:ext cx="1667669" cy="91606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직관적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글자 체계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7FB9A96-9B62-4B52-AAAA-2D8E869318D9}"/>
              </a:ext>
            </a:extLst>
          </p:cNvPr>
          <p:cNvSpPr/>
          <p:nvPr/>
        </p:nvSpPr>
        <p:spPr>
          <a:xfrm rot="20234150">
            <a:off x="3400025" y="2282864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F8B051A-E2FD-4674-A39B-3E97C507878E}"/>
              </a:ext>
            </a:extLst>
          </p:cNvPr>
          <p:cNvSpPr/>
          <p:nvPr/>
        </p:nvSpPr>
        <p:spPr>
          <a:xfrm rot="1436380">
            <a:off x="3384649" y="3173365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F50E19-6F87-4F16-B01A-C12C410912F6}"/>
              </a:ext>
            </a:extLst>
          </p:cNvPr>
          <p:cNvSpPr/>
          <p:nvPr/>
        </p:nvSpPr>
        <p:spPr>
          <a:xfrm>
            <a:off x="3367829" y="4928334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11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7840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pic>
        <p:nvPicPr>
          <p:cNvPr id="20" name="Picture 8" descr="fImage2364131141.png">
            <a:extLst>
              <a:ext uri="{FF2B5EF4-FFF2-40B4-BE49-F238E27FC236}">
                <a16:creationId xmlns:a16="http://schemas.microsoft.com/office/drawing/2014/main" id="{C19FDDAF-8B26-4667-8344-AE1CD8CE7CA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86025"/>
            <a:ext cx="1185863" cy="1201738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A877C76-F53B-40F4-AC90-333AE8703992}"/>
              </a:ext>
            </a:extLst>
          </p:cNvPr>
          <p:cNvSpPr/>
          <p:nvPr/>
        </p:nvSpPr>
        <p:spPr>
          <a:xfrm>
            <a:off x="1115616" y="3759771"/>
            <a:ext cx="648072" cy="749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E9FCB2-E9AC-4EE4-941E-27021F1EC2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6" y="4786412"/>
            <a:ext cx="1542520" cy="766118"/>
          </a:xfrm>
          <a:prstGeom prst="rect">
            <a:avLst/>
          </a:prstGeom>
        </p:spPr>
      </p:pic>
      <p:pic>
        <p:nvPicPr>
          <p:cNvPr id="30" name="Picture 12" descr="fImage139913136500.png">
            <a:extLst>
              <a:ext uri="{FF2B5EF4-FFF2-40B4-BE49-F238E27FC236}">
                <a16:creationId xmlns:a16="http://schemas.microsoft.com/office/drawing/2014/main" id="{42DA708A-F45F-44D6-866E-814E3F5A3E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48880"/>
            <a:ext cx="1284807" cy="1286606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65B4F9C-2C39-44BF-B055-BA2087877282}"/>
              </a:ext>
            </a:extLst>
          </p:cNvPr>
          <p:cNvCxnSpPr/>
          <p:nvPr/>
        </p:nvCxnSpPr>
        <p:spPr>
          <a:xfrm>
            <a:off x="2267744" y="2852936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CCC578-D2D2-46C2-9E57-86FC0290E1B1}"/>
              </a:ext>
            </a:extLst>
          </p:cNvPr>
          <p:cNvCxnSpPr/>
          <p:nvPr/>
        </p:nvCxnSpPr>
        <p:spPr>
          <a:xfrm>
            <a:off x="2267744" y="3068960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6BE67A1-272F-4F14-BEAC-6DDEB5885CCF}"/>
              </a:ext>
            </a:extLst>
          </p:cNvPr>
          <p:cNvCxnSpPr>
            <a:cxnSpLocks/>
          </p:cNvCxnSpPr>
          <p:nvPr/>
        </p:nvCxnSpPr>
        <p:spPr>
          <a:xfrm flipV="1">
            <a:off x="2339752" y="2636912"/>
            <a:ext cx="1008112" cy="648072"/>
          </a:xfrm>
          <a:prstGeom prst="line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8261BC-A0E4-46E8-B2E3-CE3714359958}"/>
              </a:ext>
            </a:extLst>
          </p:cNvPr>
          <p:cNvCxnSpPr/>
          <p:nvPr/>
        </p:nvCxnSpPr>
        <p:spPr>
          <a:xfrm>
            <a:off x="2339752" y="5085184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0C5A0E-8965-4E79-87BF-17D902EF8FA0}"/>
              </a:ext>
            </a:extLst>
          </p:cNvPr>
          <p:cNvCxnSpPr/>
          <p:nvPr/>
        </p:nvCxnSpPr>
        <p:spPr>
          <a:xfrm>
            <a:off x="2339752" y="5301208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2" descr="fImage139913136500.png">
            <a:extLst>
              <a:ext uri="{FF2B5EF4-FFF2-40B4-BE49-F238E27FC236}">
                <a16:creationId xmlns:a16="http://schemas.microsoft.com/office/drawing/2014/main" id="{B94B9C1D-C1F6-4296-A96E-8243278422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41" y="4509120"/>
            <a:ext cx="1284807" cy="1286606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0D7AEA-C881-4141-9C1C-E2D304F3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25" name="슬라이드 번호 개체 틀 3">
            <a:extLst>
              <a:ext uri="{FF2B5EF4-FFF2-40B4-BE49-F238E27FC236}">
                <a16:creationId xmlns:a16="http://schemas.microsoft.com/office/drawing/2014/main" id="{908C3442-5090-4AD3-A8A3-82D947074073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12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4888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15"/>
          <p:cNvSpPr txBox="1">
            <a:spLocks noChangeArrowheads="1"/>
          </p:cNvSpPr>
          <p:nvPr/>
        </p:nvSpPr>
        <p:spPr bwMode="auto">
          <a:xfrm>
            <a:off x="248121" y="1826235"/>
            <a:ext cx="698817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4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장애인의 음악 분야 </a:t>
            </a:r>
            <a:r>
              <a:rPr lang="ko-KR" altLang="ko-KR" sz="18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진출 가능성 증가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AF1A8A-3850-4A9F-A23C-5C6E0B8E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A3A6572C-412C-439F-BF8A-AFE04245138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13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pic>
        <p:nvPicPr>
          <p:cNvPr id="8195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2" descr="fImage1263271659169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678238"/>
            <a:ext cx="1743075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3" descr="fImage1236691665724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248121" y="1963866"/>
            <a:ext cx="6988175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4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20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위해 설계 되었으나,</a:t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직관적이고 명료한 그래픽과 쉬운 음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표현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체계로</a:t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어린이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위한 음악 작곡 어플리케이션으로 혼용 가능.</a:t>
            </a:r>
          </a:p>
        </p:txBody>
      </p:sp>
      <p:pic>
        <p:nvPicPr>
          <p:cNvPr id="8204" name="Picture 12" descr="fImage139913136500.png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1322388"/>
            <a:ext cx="2266950" cy="2270125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53EA8C7F-D7BD-466B-9F9B-F3D08EC66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9CB10-E04C-4279-A92F-63AF08A82F66}"/>
              </a:ext>
            </a:extLst>
          </p:cNvPr>
          <p:cNvSpPr txBox="1"/>
          <p:nvPr/>
        </p:nvSpPr>
        <p:spPr>
          <a:xfrm>
            <a:off x="323528" y="1772816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주요 타겟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5A723658-50AA-4865-B4FD-77D5F832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971E5-C00E-4C1A-ABE7-1BA4C81B4C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04175"/>
            <a:ext cx="648072" cy="428881"/>
          </a:xfrm>
          <a:prstGeom prst="rect">
            <a:avLst/>
          </a:prstGeom>
        </p:spPr>
      </p:pic>
      <p:pic>
        <p:nvPicPr>
          <p:cNvPr id="16" name="Picture 8" descr="fImage2364131141.png">
            <a:extLst>
              <a:ext uri="{FF2B5EF4-FFF2-40B4-BE49-F238E27FC236}">
                <a16:creationId xmlns:a16="http://schemas.microsoft.com/office/drawing/2014/main" id="{7C173CAD-DB73-4226-9DCF-85D9DE80FD6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15930"/>
            <a:ext cx="533402" cy="540543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848F09-12BE-47AD-B845-1A8A0A2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D816CB81-C1F2-44C8-A849-769BD3920333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14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sp>
        <p:nvSpPr>
          <p:cNvPr id="9219" name="Text Box 14"/>
          <p:cNvSpPr txBox="1">
            <a:spLocks noChangeArrowheads="1"/>
          </p:cNvSpPr>
          <p:nvPr/>
        </p:nvSpPr>
        <p:spPr bwMode="auto">
          <a:xfrm>
            <a:off x="868363" y="328613"/>
            <a:ext cx="609333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관련 연구 및 사례</a:t>
            </a:r>
            <a:endParaRPr lang="ko-KR" altLang="en-US" sz="6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54175"/>
            <a:ext cx="4490130" cy="4367113"/>
          </a:xfrm>
          <a:prstGeom prst="rect">
            <a:avLst/>
          </a:prstGeom>
          <a:noFill/>
          <a:ln>
            <a:noFill/>
          </a:ln>
          <a:effectLst>
            <a:glow rad="228600">
              <a:srgbClr val="CCFFFF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5184775" y="1654175"/>
            <a:ext cx="3959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청각</a:t>
            </a:r>
            <a:r>
              <a:rPr lang="en-US" altLang="ko-KR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진동 </a:t>
            </a:r>
            <a:r>
              <a:rPr lang="en-US" altLang="ko-KR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촉각</a:t>
            </a: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4788024" y="2420938"/>
            <a:ext cx="4464496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현대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자동차 쏘나타 </a:t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z="1800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브릴리언트</a:t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사운드 프로젝트</a:t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Touchable Music Seat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의자에 앉은 사람의 허벅지와 </a:t>
            </a: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등 쪽에서 울림을 크게 느끼게 해</a:t>
            </a: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z="18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온 몸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음악을 </a:t>
            </a:r>
            <a:r>
              <a:rPr lang="ko-KR" altLang="en-US" sz="1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듣게 하는 장치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듣는 음악에서 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‘</a:t>
            </a:r>
            <a:r>
              <a:rPr lang="ko-KR" altLang="en-US" sz="1800" dirty="0">
                <a:solidFill>
                  <a:srgbClr val="00B05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느끼는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음악으로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..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소리의 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lang="ko-KR" altLang="en-US" sz="18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촉각화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76182-CA36-4AD6-8180-7B4B71DA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15</a:t>
            </a:fld>
            <a:endParaRPr lang="en-US" altLang="ko-KR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C735A684-7795-46A3-9973-C8CBB4A53FE5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15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hlinkClick r:id="rId3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sp>
        <p:nvSpPr>
          <p:cNvPr id="9219" name="Text Box 14"/>
          <p:cNvSpPr txBox="1">
            <a:spLocks noChangeArrowheads="1"/>
          </p:cNvSpPr>
          <p:nvPr/>
        </p:nvSpPr>
        <p:spPr bwMode="auto">
          <a:xfrm>
            <a:off x="868363" y="328613"/>
            <a:ext cx="609333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관련 연구 및 사례</a:t>
            </a:r>
            <a:endParaRPr lang="ko-KR" altLang="en-US" sz="6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4355976" y="1710095"/>
            <a:ext cx="4464496" cy="46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전국 학생 과학 발명품 경진대회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</a:p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출품작</a:t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청각장애인을 위한 빛과 소리로 연주하는 건반 악기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음조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색조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사이의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상호연관성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</a:t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주목</a:t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&lt;7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개의 장음계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,7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가지의 고유색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&gt;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듣는 음악에서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‘</a:t>
            </a:r>
            <a:r>
              <a:rPr lang="ko-KR" altLang="en-US" sz="2000" dirty="0">
                <a:solidFill>
                  <a:srgbClr val="00B05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보는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음악으로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..</a:t>
            </a: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소리의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lang="ko-KR" altLang="en-US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시각화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80" y="4077072"/>
            <a:ext cx="3609975" cy="20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668463"/>
            <a:ext cx="3600450" cy="219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7578D760-5684-479F-AF4E-4EFFC450ABFB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16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9884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pic>
        <p:nvPicPr>
          <p:cNvPr id="10244" name="Picture 4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355850"/>
            <a:ext cx="2354263" cy="2343150"/>
          </a:xfrm>
          <a:prstGeom prst="rect">
            <a:avLst/>
          </a:prstGeom>
          <a:noFill/>
          <a:ln>
            <a:noFill/>
          </a:ln>
          <a:effectLst>
            <a:glow rad="1016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fImage69743209169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5019675" y="1390650"/>
            <a:ext cx="39052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AutoShape 6"/>
          <p:cNvSpPr>
            <a:spLocks/>
          </p:cNvSpPr>
          <p:nvPr/>
        </p:nvSpPr>
        <p:spPr bwMode="auto">
          <a:xfrm>
            <a:off x="3952875" y="2743200"/>
            <a:ext cx="1236663" cy="13589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2E75B6"/>
          </a:solidFill>
          <a:ln w="12700">
            <a:solidFill>
              <a:srgbClr val="0611F2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358900" y="5175250"/>
            <a:ext cx="6271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장애인이 스마트폰을 이용해 그래픽 악기 어플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실행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707904" y="1713002"/>
            <a:ext cx="13515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Start</a:t>
            </a:r>
            <a:endParaRPr lang="ko-KR" altLang="en-US" sz="4000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3432-A613-4EEB-8CD2-FD588CC4E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8CDD7B8-20C0-4805-80AE-54438F90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37312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17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hlinkClick r:id="rId4" action="ppaction://hlinksldjump"/>
          </p:cNvPr>
          <p:cNvSpPr/>
          <p:nvPr/>
        </p:nvSpPr>
        <p:spPr>
          <a:xfrm>
            <a:off x="8316416" y="122541"/>
            <a:ext cx="648072" cy="4320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▶ </a:t>
            </a:r>
            <a:r>
              <a:rPr lang="en-US" altLang="ko-KR" sz="2000" b="1" dirty="0"/>
              <a:t>4</a:t>
            </a:r>
            <a:endParaRPr lang="ko-KR" altLang="en-US" b="1" dirty="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E8CB8CC4-27A4-489A-80B9-E8E3C91C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10703" y="-2571136"/>
            <a:ext cx="11054015" cy="14044784"/>
          </a:xfrm>
          <a:prstGeom prst="rect">
            <a:avLst/>
          </a:prstGeom>
        </p:spPr>
      </p:pic>
      <p:pic>
        <p:nvPicPr>
          <p:cNvPr id="10245" name="Picture 5" descr="fImage2158506925724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">
            <a:off x="5980113" y="2863850"/>
            <a:ext cx="1366837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552852" y="4089400"/>
            <a:ext cx="1619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en-US" altLang="ko-KR" sz="3600" b="1" spc="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</a:t>
            </a:r>
            <a:r>
              <a:rPr lang="ko-KR" altLang="en-US" sz="3600" b="1" spc="6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tart</a:t>
            </a:r>
            <a:endParaRPr lang="ko-KR" altLang="en-US" sz="3600" b="1" spc="6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903663" y="5233988"/>
            <a:ext cx="730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ko-KR" altLang="en-US" sz="12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회원 등록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2155825" y="1870075"/>
            <a:ext cx="52964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</a:t>
            </a:r>
            <a:r>
              <a:rPr lang="ko-KR" altLang="en-US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시작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뜸.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F7E26405-8DD8-4551-AE97-29A2A8D3F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ADFD3E12-C479-46B3-BC9C-8E69F5BB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635" y="5553740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ko-KR" altLang="en-US" sz="1050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</a:t>
            </a:r>
            <a:endParaRPr lang="ko-KR" altLang="en-US" sz="1050" b="1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0191462E-6F90-4B84-9BF9-D0EE5F6D706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18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hlinkClick r:id="rId4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7165DE49-A579-4801-BF99-A2EAADCB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907704" y="2146300"/>
            <a:ext cx="60812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Start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시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뜸.</a:t>
            </a:r>
          </a:p>
        </p:txBody>
      </p:sp>
      <p:pic>
        <p:nvPicPr>
          <p:cNvPr id="10271" name="Picture 31" descr="fImage134125191478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1198563" y="1435100"/>
            <a:ext cx="1770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1</a:t>
            </a:r>
          </a:p>
        </p:txBody>
      </p:sp>
      <p:sp>
        <p:nvSpPr>
          <p:cNvPr id="10273" name="Rectangle 33"/>
          <p:cNvSpPr>
            <a:spLocks/>
          </p:cNvSpPr>
          <p:nvPr/>
        </p:nvSpPr>
        <p:spPr bwMode="auto">
          <a:xfrm>
            <a:off x="1179513" y="1501775"/>
            <a:ext cx="17494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DEFD35DD-302C-4A75-8254-4FBD8627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2A1A8A3A-EB12-4D4A-9315-A71AE72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19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20"/>
          <p:cNvSpPr>
            <a:spLocks noChangeArrowheads="1"/>
          </p:cNvSpPr>
          <p:nvPr/>
        </p:nvSpPr>
        <p:spPr bwMode="auto">
          <a:xfrm>
            <a:off x="5125324" y="928812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5125324" y="5466467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5130800" y="4368800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4706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5141118" y="5041106"/>
            <a:ext cx="2981325" cy="506412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2074" name="Picture 26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740150"/>
            <a:ext cx="34163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938213" y="304800"/>
            <a:ext cx="169068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6600">
                <a:solidFill>
                  <a:srgbClr val="F2F2F2"/>
                </a:solidFill>
                <a:latin typeface="서울한강체 B" charset="0"/>
              </a:rPr>
              <a:t>목차</a:t>
            </a:r>
            <a:endParaRPr lang="ko-KR" altLang="en-US" sz="4800">
              <a:solidFill>
                <a:srgbClr val="F2F2F2"/>
              </a:solidFill>
              <a:latin typeface="서울한강체 B" charset="0"/>
            </a:endParaRPr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1000125" y="5064125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0000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996950" y="3940175"/>
            <a:ext cx="3346450" cy="741363"/>
          </a:xfrm>
          <a:prstGeom prst="roundRect">
            <a:avLst>
              <a:gd name="adj" fmla="val 12884"/>
            </a:avLst>
          </a:prstGeom>
          <a:solidFill>
            <a:srgbClr val="FFFFFF">
              <a:alpha val="84706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1000125" y="4629150"/>
            <a:ext cx="2979738" cy="503238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998538" y="2780928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996950" y="1665288"/>
            <a:ext cx="3346450" cy="741362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998538" y="2360613"/>
            <a:ext cx="2979737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1000125" y="3500438"/>
            <a:ext cx="2979738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954088" y="1771650"/>
            <a:ext cx="2616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졸업 연구 개요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938213" y="2940050"/>
            <a:ext cx="29432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관련 연구 및 사례</a:t>
            </a:r>
          </a:p>
        </p:txBody>
      </p:sp>
      <p:sp>
        <p:nvSpPr>
          <p:cNvPr id="2063" name="Text Box 15"/>
          <p:cNvSpPr txBox="1">
            <a:spLocks noChangeArrowheads="1"/>
          </p:cNvSpPr>
          <p:nvPr/>
        </p:nvSpPr>
        <p:spPr bwMode="auto">
          <a:xfrm>
            <a:off x="960438" y="4083050"/>
            <a:ext cx="3430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시스템 수행 시나리오</a:t>
            </a: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958850" y="5186363"/>
            <a:ext cx="24479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시스템 구성도</a:t>
            </a:r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5132388" y="3243263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5141118" y="2089296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5133975" y="2780928"/>
            <a:ext cx="2981325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latinLnBrk="0" hangingPunct="0"/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5145925" y="3382962"/>
            <a:ext cx="1891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r>
              <a:rPr lang="ko-KR" altLang="en-US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업무 분담</a:t>
            </a:r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145925" y="4508499"/>
            <a:ext cx="3122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9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졸업연구 수행일정</a:t>
            </a:r>
          </a:p>
        </p:txBody>
      </p:sp>
      <p:sp>
        <p:nvSpPr>
          <p:cNvPr id="2073" name="Text Box 25"/>
          <p:cNvSpPr txBox="1">
            <a:spLocks noChangeArrowheads="1"/>
          </p:cNvSpPr>
          <p:nvPr/>
        </p:nvSpPr>
        <p:spPr bwMode="auto">
          <a:xfrm>
            <a:off x="5141118" y="5590314"/>
            <a:ext cx="33810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필요기술, 참고문헌</a:t>
            </a:r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auto">
          <a:xfrm>
            <a:off x="5125324" y="3934440"/>
            <a:ext cx="2981325" cy="506412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5145925" y="1626686"/>
            <a:ext cx="2981325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latinLnBrk="0" hangingPunct="0"/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70" name="Text Box 22"/>
          <p:cNvSpPr txBox="1">
            <a:spLocks noChangeArrowheads="1"/>
          </p:cNvSpPr>
          <p:nvPr/>
        </p:nvSpPr>
        <p:spPr bwMode="auto">
          <a:xfrm>
            <a:off x="5116399" y="1067866"/>
            <a:ext cx="3539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개발환경 및 개발방법</a:t>
            </a: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1000125" y="6051979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0000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pPr eaLnBrk="0" latinLnBrk="0" hangingPunct="0"/>
            <a:endParaRPr lang="ko-KR" altLang="en-US" sz="2400" b="1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1000125" y="6192472"/>
            <a:ext cx="2616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상세 모듈 설계</a:t>
            </a: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5116399" y="2228350"/>
            <a:ext cx="2616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데모 환경 설계</a:t>
            </a: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8F4FE888-0C8E-42B2-BEC5-A4448769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98" y="5662066"/>
            <a:ext cx="2979738" cy="503238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5F3774-432D-4C4C-8739-CBE67221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</a:t>
            </a:fld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F155E750-0E43-4F98-8186-9CB882D6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973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835696" y="1628800"/>
            <a:ext cx="55515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의 </a:t>
            </a:r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구성 요소</a:t>
            </a:r>
            <a:endParaRPr lang="ko-KR" altLang="en-US" dirty="0">
              <a:solidFill>
                <a:srgbClr val="FFC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71" name="AutoShape 31"/>
          <p:cNvSpPr>
            <a:spLocks/>
          </p:cNvSpPr>
          <p:nvPr/>
        </p:nvSpPr>
        <p:spPr bwMode="auto">
          <a:xfrm flipH="1">
            <a:off x="522288" y="2216150"/>
            <a:ext cx="1246187" cy="455613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FF0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</a:p>
        </p:txBody>
      </p:sp>
      <p:sp>
        <p:nvSpPr>
          <p:cNvPr id="10272" name="AutoShape 32"/>
          <p:cNvSpPr>
            <a:spLocks/>
          </p:cNvSpPr>
          <p:nvPr/>
        </p:nvSpPr>
        <p:spPr bwMode="auto">
          <a:xfrm>
            <a:off x="7469188" y="2182813"/>
            <a:ext cx="1296987" cy="455612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0611F2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</a:p>
        </p:txBody>
      </p:sp>
      <p:sp>
        <p:nvSpPr>
          <p:cNvPr id="10273" name="AutoShape 33"/>
          <p:cNvSpPr>
            <a:spLocks noChangeShapeType="1"/>
          </p:cNvSpPr>
          <p:nvPr/>
        </p:nvSpPr>
        <p:spPr bwMode="auto">
          <a:xfrm flipV="1">
            <a:off x="4621213" y="2614613"/>
            <a:ext cx="655637" cy="49530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4" name="Rectangle 34"/>
          <p:cNvSpPr>
            <a:spLocks/>
          </p:cNvSpPr>
          <p:nvPr/>
        </p:nvSpPr>
        <p:spPr bwMode="auto">
          <a:xfrm>
            <a:off x="5076825" y="2282825"/>
            <a:ext cx="1293813" cy="369888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</a:p>
        </p:txBody>
      </p:sp>
      <p:sp>
        <p:nvSpPr>
          <p:cNvPr id="10275" name="AutoShape 35"/>
          <p:cNvSpPr>
            <a:spLocks noChangeShapeType="1"/>
          </p:cNvSpPr>
          <p:nvPr/>
        </p:nvSpPr>
        <p:spPr bwMode="auto">
          <a:xfrm flipV="1">
            <a:off x="1711325" y="2871788"/>
            <a:ext cx="1141413" cy="560387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6" name="Rectangle 36"/>
          <p:cNvSpPr>
            <a:spLocks/>
          </p:cNvSpPr>
          <p:nvPr/>
        </p:nvSpPr>
        <p:spPr bwMode="auto">
          <a:xfrm>
            <a:off x="2566988" y="2481263"/>
            <a:ext cx="1322387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9" name="AutoShape 39"/>
          <p:cNvSpPr>
            <a:spLocks noChangeShapeType="1"/>
          </p:cNvSpPr>
          <p:nvPr/>
        </p:nvSpPr>
        <p:spPr bwMode="auto">
          <a:xfrm>
            <a:off x="7427913" y="3241675"/>
            <a:ext cx="331787" cy="59055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0" name="Rectangle 40"/>
          <p:cNvSpPr>
            <a:spLocks/>
          </p:cNvSpPr>
          <p:nvPr/>
        </p:nvSpPr>
        <p:spPr bwMode="auto">
          <a:xfrm>
            <a:off x="7759700" y="3651250"/>
            <a:ext cx="1216025" cy="3619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토글</a:t>
            </a: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id="{550851F9-B617-4755-9FAE-110E4ADBC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41" name="슬라이드 번호 개체 틀 3">
            <a:extLst>
              <a:ext uri="{FF2B5EF4-FFF2-40B4-BE49-F238E27FC236}">
                <a16:creationId xmlns:a16="http://schemas.microsoft.com/office/drawing/2014/main" id="{DB6BBC07-C0E5-4420-A40E-30082CDE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20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72A8499B-5D64-4734-A388-8FACD446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611313" y="1433513"/>
            <a:ext cx="51443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은 </a:t>
            </a:r>
            <a:r>
              <a:rPr lang="ko-KR" altLang="en-US" sz="2400" b="1" dirty="0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에서 지정한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  <a:p>
            <a:pPr eaLnBrk="0" latinLnBrk="0" hangingPunct="0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BPM 속도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 따라 </a:t>
            </a: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왼쪽 방향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이동</a:t>
            </a:r>
          </a:p>
        </p:txBody>
      </p:sp>
      <p:sp>
        <p:nvSpPr>
          <p:cNvPr id="10275" name="AutoShape 35"/>
          <p:cNvSpPr>
            <a:spLocks noChangeShapeType="1"/>
          </p:cNvSpPr>
          <p:nvPr/>
        </p:nvSpPr>
        <p:spPr bwMode="auto">
          <a:xfrm flipV="1">
            <a:off x="1711325" y="2871788"/>
            <a:ext cx="1141413" cy="560387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6" name="Rectangle 36"/>
          <p:cNvSpPr>
            <a:spLocks/>
          </p:cNvSpPr>
          <p:nvPr/>
        </p:nvSpPr>
        <p:spPr bwMode="auto">
          <a:xfrm>
            <a:off x="2566987" y="2481263"/>
            <a:ext cx="1585903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강 박 </a:t>
            </a:r>
            <a:r>
              <a:rPr lang="ko-KR" altLang="en-US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endParaRPr lang="ko-KR" altLang="en-US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77" name="AutoShape 37"/>
          <p:cNvSpPr>
            <a:spLocks/>
          </p:cNvSpPr>
          <p:nvPr/>
        </p:nvSpPr>
        <p:spPr bwMode="auto">
          <a:xfrm>
            <a:off x="4644008" y="2149475"/>
            <a:ext cx="931862" cy="265113"/>
          </a:xfrm>
          <a:prstGeom prst="leftArrow">
            <a:avLst>
              <a:gd name="adj1" fmla="val 50000"/>
              <a:gd name="adj2" fmla="val 87874"/>
            </a:avLst>
          </a:prstGeom>
          <a:solidFill>
            <a:srgbClr val="FFFFFF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id="{0343E623-A8ED-45AC-A2F1-4EA10B3E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3E44FD3E-2D2E-484B-A59F-3F3F65D5A351}"/>
              </a:ext>
            </a:extLst>
          </p:cNvPr>
          <p:cNvSpPr/>
          <p:nvPr/>
        </p:nvSpPr>
        <p:spPr>
          <a:xfrm>
            <a:off x="6798469" y="4337546"/>
            <a:ext cx="398463" cy="9792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1B2D053A-FEA9-441C-A36A-9F30B996D43B}"/>
              </a:ext>
            </a:extLst>
          </p:cNvPr>
          <p:cNvSpPr>
            <a:spLocks/>
          </p:cNvSpPr>
          <p:nvPr/>
        </p:nvSpPr>
        <p:spPr bwMode="auto">
          <a:xfrm>
            <a:off x="7721708" y="3742413"/>
            <a:ext cx="1322387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정 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F3146E-750A-425E-A76E-3B5291B51347}"/>
              </a:ext>
            </a:extLst>
          </p:cNvPr>
          <p:cNvCxnSpPr>
            <a:stCxn id="34" idx="1"/>
            <a:endCxn id="3" idx="0"/>
          </p:cNvCxnSpPr>
          <p:nvPr/>
        </p:nvCxnSpPr>
        <p:spPr>
          <a:xfrm flipH="1">
            <a:off x="7147968" y="3932913"/>
            <a:ext cx="573740" cy="404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utoShape 35">
            <a:extLst>
              <a:ext uri="{FF2B5EF4-FFF2-40B4-BE49-F238E27FC236}">
                <a16:creationId xmlns:a16="http://schemas.microsoft.com/office/drawing/2014/main" id="{ED84A842-D5F8-4C70-AE08-AEBB6948A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913" y="4296568"/>
            <a:ext cx="790682" cy="806748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D0BD870F-C7A3-4773-B6AD-136C8F237787}"/>
              </a:ext>
            </a:extLst>
          </p:cNvPr>
          <p:cNvSpPr>
            <a:spLocks/>
          </p:cNvSpPr>
          <p:nvPr/>
        </p:nvSpPr>
        <p:spPr bwMode="auto">
          <a:xfrm>
            <a:off x="2986088" y="4931073"/>
            <a:ext cx="1585908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약 박 </a:t>
            </a:r>
            <a:r>
              <a:rPr lang="ko-KR" altLang="en-US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endParaRPr lang="ko-KR" altLang="en-US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id="{5C52E6C5-51E2-428A-B2F0-440207A1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21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F009D7B6-78FD-4BDB-A6E5-AD2CAF64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424454" y="1851025"/>
            <a:ext cx="62536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</a:t>
            </a:r>
            <a:r>
              <a:rPr lang="ko-KR" altLang="en-US" sz="2400" dirty="0" err="1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토글</a:t>
            </a:r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버튼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소리가 출력되고 있는 지를 파악.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9" name="AutoShape 39"/>
          <p:cNvSpPr>
            <a:spLocks noChangeShapeType="1"/>
          </p:cNvSpPr>
          <p:nvPr/>
        </p:nvSpPr>
        <p:spPr bwMode="auto">
          <a:xfrm>
            <a:off x="7427913" y="3241675"/>
            <a:ext cx="331787" cy="59055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0" name="Rectangle 40"/>
          <p:cNvSpPr>
            <a:spLocks/>
          </p:cNvSpPr>
          <p:nvPr/>
        </p:nvSpPr>
        <p:spPr bwMode="auto">
          <a:xfrm>
            <a:off x="7759700" y="3651250"/>
            <a:ext cx="1216025" cy="3619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토글</a:t>
            </a: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DFEAD037-71E3-4E8E-AE97-F82A438AD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3D5070AE-433B-43DA-836B-4259C090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22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4B849567-E36B-403B-8864-AF886BBE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2085975" y="1614488"/>
            <a:ext cx="5059398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후부터 입력되는 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	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모든 도형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파일에 기록 됨.</a:t>
            </a:r>
          </a:p>
        </p:txBody>
      </p:sp>
      <p:sp>
        <p:nvSpPr>
          <p:cNvPr id="10271" name="AutoShape 31"/>
          <p:cNvSpPr>
            <a:spLocks/>
          </p:cNvSpPr>
          <p:nvPr/>
        </p:nvSpPr>
        <p:spPr bwMode="auto">
          <a:xfrm flipH="1">
            <a:off x="522288" y="2216150"/>
            <a:ext cx="1246187" cy="455613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FF0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3">
            <a:extLst>
              <a:ext uri="{FF2B5EF4-FFF2-40B4-BE49-F238E27FC236}">
                <a16:creationId xmlns:a16="http://schemas.microsoft.com/office/drawing/2014/main" id="{6F02251C-62AF-4184-A74B-653CDB82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BD427C6F-8AAA-4072-8DAB-5F6A3348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23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8340EDCF-F5F5-4BA8-A8FE-7E81B440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543821" y="1652588"/>
            <a:ext cx="5836491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시 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본 어플리케이션에 관련된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세부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설정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가능.</a:t>
            </a:r>
          </a:p>
        </p:txBody>
      </p:sp>
      <p:sp>
        <p:nvSpPr>
          <p:cNvPr id="10272" name="AutoShape 32"/>
          <p:cNvSpPr>
            <a:spLocks/>
          </p:cNvSpPr>
          <p:nvPr/>
        </p:nvSpPr>
        <p:spPr bwMode="auto">
          <a:xfrm>
            <a:off x="7469188" y="2182813"/>
            <a:ext cx="1296987" cy="455612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0611F2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3">
            <a:extLst>
              <a:ext uri="{FF2B5EF4-FFF2-40B4-BE49-F238E27FC236}">
                <a16:creationId xmlns:a16="http://schemas.microsoft.com/office/drawing/2014/main" id="{CFEDB485-34CF-4BAE-B856-A8196BB8C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0D0DA1F6-0E5D-4278-8D78-71F8F276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24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id="{0B6904AE-282F-400A-959D-A3E68B8E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20764" y="-2319422"/>
            <a:ext cx="10637838" cy="13515536"/>
          </a:xfrm>
          <a:prstGeom prst="rect">
            <a:avLst/>
          </a:prstGeom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331640" y="1196752"/>
            <a:ext cx="7040710" cy="160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디스플레이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터치 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기준,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왼쪽 방향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그래픽 표현.</a:t>
            </a:r>
          </a:p>
          <a:p>
            <a:pPr eaLnBrk="0" latinLnBrk="0" hangingPunct="0">
              <a:lnSpc>
                <a:spcPct val="114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</a:p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사용자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과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맞는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타이밍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		</a:t>
            </a:r>
            <a:r>
              <a:rPr lang="ko-KR" altLang="en-US" sz="2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눌러야 정확한 음악적 표현이 가능.</a:t>
            </a:r>
          </a:p>
        </p:txBody>
      </p:sp>
      <p:pic>
        <p:nvPicPr>
          <p:cNvPr id="10271" name="Picture 31" descr="fImage899483831478.jp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4957763"/>
            <a:ext cx="69596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2" descr="fImage66743869358.pn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5592763"/>
            <a:ext cx="7588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5608638"/>
            <a:ext cx="7588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34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5626100"/>
            <a:ext cx="7588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6" name="Picture 36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AutoShape 37"/>
          <p:cNvSpPr>
            <a:spLocks/>
          </p:cNvSpPr>
          <p:nvPr/>
        </p:nvSpPr>
        <p:spPr bwMode="auto">
          <a:xfrm>
            <a:off x="5796136" y="1556792"/>
            <a:ext cx="931863" cy="238125"/>
          </a:xfrm>
          <a:prstGeom prst="leftArrow">
            <a:avLst>
              <a:gd name="adj1" fmla="val 50000"/>
              <a:gd name="adj2" fmla="val 97833"/>
            </a:avLst>
          </a:prstGeom>
          <a:solidFill>
            <a:srgbClr val="FFC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id="{874D17E5-2385-4711-8EFE-DB3906875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-27384"/>
            <a:ext cx="68098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0E4CFB-1CD6-42B8-A963-EEC7BE44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05964E9D-319E-4AF0-95AD-024FF2247006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25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967E94-0A23-4242-AE43-C3B0360308D9}"/>
              </a:ext>
            </a:extLst>
          </p:cNvPr>
          <p:cNvSpPr/>
          <p:nvPr/>
        </p:nvSpPr>
        <p:spPr>
          <a:xfrm>
            <a:off x="8532440" y="3403600"/>
            <a:ext cx="154346" cy="136366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B24C94-2C5F-4D61-AEA7-A68BA8012687}"/>
              </a:ext>
            </a:extLst>
          </p:cNvPr>
          <p:cNvCxnSpPr>
            <a:cxnSpLocks/>
          </p:cNvCxnSpPr>
          <p:nvPr/>
        </p:nvCxnSpPr>
        <p:spPr>
          <a:xfrm flipH="1">
            <a:off x="1163638" y="4509120"/>
            <a:ext cx="3454400" cy="1746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6E33FB-2ACA-4790-BAD2-6679619268AA}"/>
              </a:ext>
            </a:extLst>
          </p:cNvPr>
          <p:cNvCxnSpPr/>
          <p:nvPr/>
        </p:nvCxnSpPr>
        <p:spPr>
          <a:xfrm flipH="1">
            <a:off x="1187624" y="4293096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0189C30-F221-42F8-98BD-39FA9D445C76}"/>
              </a:ext>
            </a:extLst>
          </p:cNvPr>
          <p:cNvCxnSpPr/>
          <p:nvPr/>
        </p:nvCxnSpPr>
        <p:spPr>
          <a:xfrm flipH="1">
            <a:off x="1187624" y="4077072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C894544-FC79-44C6-926F-B6BA29ED83D9}"/>
              </a:ext>
            </a:extLst>
          </p:cNvPr>
          <p:cNvCxnSpPr/>
          <p:nvPr/>
        </p:nvCxnSpPr>
        <p:spPr>
          <a:xfrm flipH="1">
            <a:off x="1187624" y="3861048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9B505A-83A2-4ECF-988C-A48FED7D455D}"/>
              </a:ext>
            </a:extLst>
          </p:cNvPr>
          <p:cNvCxnSpPr/>
          <p:nvPr/>
        </p:nvCxnSpPr>
        <p:spPr>
          <a:xfrm flipH="1">
            <a:off x="1187624" y="3645024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4E8093-37DE-4BF0-8052-FACC693ED387}"/>
              </a:ext>
            </a:extLst>
          </p:cNvPr>
          <p:cNvSpPr txBox="1"/>
          <p:nvPr/>
        </p:nvSpPr>
        <p:spPr>
          <a:xfrm>
            <a:off x="4300518" y="45227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7EC33F-D6BC-4CEC-A26E-7F45479F1DFE}"/>
              </a:ext>
            </a:extLst>
          </p:cNvPr>
          <p:cNvSpPr txBox="1"/>
          <p:nvPr/>
        </p:nvSpPr>
        <p:spPr>
          <a:xfrm>
            <a:off x="4300518" y="4283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0EAC65-A13D-460E-8936-5BC96D089B48}"/>
              </a:ext>
            </a:extLst>
          </p:cNvPr>
          <p:cNvSpPr txBox="1"/>
          <p:nvPr/>
        </p:nvSpPr>
        <p:spPr>
          <a:xfrm>
            <a:off x="4300518" y="40677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솔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B65A769-5B0F-4A5C-A2BF-BFE2C5098041}"/>
              </a:ext>
            </a:extLst>
          </p:cNvPr>
          <p:cNvSpPr/>
          <p:nvPr/>
        </p:nvSpPr>
        <p:spPr>
          <a:xfrm>
            <a:off x="1583703" y="3035431"/>
            <a:ext cx="1263192" cy="216816"/>
          </a:xfrm>
          <a:custGeom>
            <a:avLst/>
            <a:gdLst>
              <a:gd name="connsiteX0" fmla="*/ 0 w 1263192"/>
              <a:gd name="connsiteY0" fmla="*/ 207390 h 216816"/>
              <a:gd name="connsiteX1" fmla="*/ 0 w 1263192"/>
              <a:gd name="connsiteY1" fmla="*/ 207390 h 216816"/>
              <a:gd name="connsiteX2" fmla="*/ 131975 w 1263192"/>
              <a:gd name="connsiteY2" fmla="*/ 113122 h 216816"/>
              <a:gd name="connsiteX3" fmla="*/ 188536 w 1263192"/>
              <a:gd name="connsiteY3" fmla="*/ 47134 h 216816"/>
              <a:gd name="connsiteX4" fmla="*/ 216817 w 1263192"/>
              <a:gd name="connsiteY4" fmla="*/ 37707 h 216816"/>
              <a:gd name="connsiteX5" fmla="*/ 254524 w 1263192"/>
              <a:gd name="connsiteY5" fmla="*/ 18854 h 216816"/>
              <a:gd name="connsiteX6" fmla="*/ 301658 w 1263192"/>
              <a:gd name="connsiteY6" fmla="*/ 0 h 216816"/>
              <a:gd name="connsiteX7" fmla="*/ 348792 w 1263192"/>
              <a:gd name="connsiteY7" fmla="*/ 18854 h 216816"/>
              <a:gd name="connsiteX8" fmla="*/ 377072 w 1263192"/>
              <a:gd name="connsiteY8" fmla="*/ 94268 h 216816"/>
              <a:gd name="connsiteX9" fmla="*/ 405353 w 1263192"/>
              <a:gd name="connsiteY9" fmla="*/ 113122 h 216816"/>
              <a:gd name="connsiteX10" fmla="*/ 452487 w 1263192"/>
              <a:gd name="connsiteY10" fmla="*/ 150829 h 216816"/>
              <a:gd name="connsiteX11" fmla="*/ 490194 w 1263192"/>
              <a:gd name="connsiteY11" fmla="*/ 188536 h 216816"/>
              <a:gd name="connsiteX12" fmla="*/ 584462 w 1263192"/>
              <a:gd name="connsiteY12" fmla="*/ 216816 h 216816"/>
              <a:gd name="connsiteX13" fmla="*/ 631596 w 1263192"/>
              <a:gd name="connsiteY13" fmla="*/ 207390 h 216816"/>
              <a:gd name="connsiteX14" fmla="*/ 688157 w 1263192"/>
              <a:gd name="connsiteY14" fmla="*/ 122548 h 216816"/>
              <a:gd name="connsiteX15" fmla="*/ 707010 w 1263192"/>
              <a:gd name="connsiteY15" fmla="*/ 84841 h 216816"/>
              <a:gd name="connsiteX16" fmla="*/ 735291 w 1263192"/>
              <a:gd name="connsiteY16" fmla="*/ 75414 h 216816"/>
              <a:gd name="connsiteX17" fmla="*/ 782425 w 1263192"/>
              <a:gd name="connsiteY17" fmla="*/ 65988 h 216816"/>
              <a:gd name="connsiteX18" fmla="*/ 848412 w 1263192"/>
              <a:gd name="connsiteY18" fmla="*/ 47134 h 216816"/>
              <a:gd name="connsiteX19" fmla="*/ 961534 w 1263192"/>
              <a:gd name="connsiteY19" fmla="*/ 75414 h 216816"/>
              <a:gd name="connsiteX20" fmla="*/ 980388 w 1263192"/>
              <a:gd name="connsiteY20" fmla="*/ 141402 h 216816"/>
              <a:gd name="connsiteX21" fmla="*/ 1008668 w 1263192"/>
              <a:gd name="connsiteY21" fmla="*/ 169682 h 216816"/>
              <a:gd name="connsiteX22" fmla="*/ 1131217 w 1263192"/>
              <a:gd name="connsiteY22" fmla="*/ 122548 h 216816"/>
              <a:gd name="connsiteX23" fmla="*/ 1046375 w 1263192"/>
              <a:gd name="connsiteY23" fmla="*/ 56561 h 216816"/>
              <a:gd name="connsiteX24" fmla="*/ 1263192 w 1263192"/>
              <a:gd name="connsiteY24" fmla="*/ 84841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63192" h="216816">
                <a:moveTo>
                  <a:pt x="0" y="207390"/>
                </a:moveTo>
                <a:lnTo>
                  <a:pt x="0" y="207390"/>
                </a:lnTo>
                <a:cubicBezTo>
                  <a:pt x="135600" y="71790"/>
                  <a:pt x="-3139" y="194191"/>
                  <a:pt x="131975" y="113122"/>
                </a:cubicBezTo>
                <a:cubicBezTo>
                  <a:pt x="169808" y="90422"/>
                  <a:pt x="154092" y="75837"/>
                  <a:pt x="188536" y="47134"/>
                </a:cubicBezTo>
                <a:cubicBezTo>
                  <a:pt x="196170" y="40773"/>
                  <a:pt x="207683" y="41621"/>
                  <a:pt x="216817" y="37707"/>
                </a:cubicBezTo>
                <a:cubicBezTo>
                  <a:pt x="229733" y="32172"/>
                  <a:pt x="241683" y="24561"/>
                  <a:pt x="254524" y="18854"/>
                </a:cubicBezTo>
                <a:cubicBezTo>
                  <a:pt x="269987" y="11981"/>
                  <a:pt x="285947" y="6285"/>
                  <a:pt x="301658" y="0"/>
                </a:cubicBezTo>
                <a:cubicBezTo>
                  <a:pt x="317369" y="6285"/>
                  <a:pt x="335944" y="7841"/>
                  <a:pt x="348792" y="18854"/>
                </a:cubicBezTo>
                <a:cubicBezTo>
                  <a:pt x="383760" y="48827"/>
                  <a:pt x="354721" y="60743"/>
                  <a:pt x="377072" y="94268"/>
                </a:cubicBezTo>
                <a:cubicBezTo>
                  <a:pt x="383357" y="103695"/>
                  <a:pt x="396289" y="106324"/>
                  <a:pt x="405353" y="113122"/>
                </a:cubicBezTo>
                <a:cubicBezTo>
                  <a:pt x="421449" y="125194"/>
                  <a:pt x="437449" y="137462"/>
                  <a:pt x="452487" y="150829"/>
                </a:cubicBezTo>
                <a:cubicBezTo>
                  <a:pt x="465772" y="162638"/>
                  <a:pt x="474952" y="179391"/>
                  <a:pt x="490194" y="188536"/>
                </a:cubicBezTo>
                <a:cubicBezTo>
                  <a:pt x="506591" y="198374"/>
                  <a:pt x="561670" y="211119"/>
                  <a:pt x="584462" y="216816"/>
                </a:cubicBezTo>
                <a:cubicBezTo>
                  <a:pt x="600173" y="213674"/>
                  <a:pt x="619740" y="218168"/>
                  <a:pt x="631596" y="207390"/>
                </a:cubicBezTo>
                <a:cubicBezTo>
                  <a:pt x="656746" y="184527"/>
                  <a:pt x="672957" y="152949"/>
                  <a:pt x="688157" y="122548"/>
                </a:cubicBezTo>
                <a:cubicBezTo>
                  <a:pt x="694441" y="109979"/>
                  <a:pt x="697073" y="94778"/>
                  <a:pt x="707010" y="84841"/>
                </a:cubicBezTo>
                <a:cubicBezTo>
                  <a:pt x="714036" y="77815"/>
                  <a:pt x="725651" y="77824"/>
                  <a:pt x="735291" y="75414"/>
                </a:cubicBezTo>
                <a:cubicBezTo>
                  <a:pt x="750835" y="71528"/>
                  <a:pt x="766881" y="69874"/>
                  <a:pt x="782425" y="65988"/>
                </a:cubicBezTo>
                <a:cubicBezTo>
                  <a:pt x="804618" y="60440"/>
                  <a:pt x="826416" y="53419"/>
                  <a:pt x="848412" y="47134"/>
                </a:cubicBezTo>
                <a:cubicBezTo>
                  <a:pt x="875581" y="50530"/>
                  <a:pt x="935664" y="49544"/>
                  <a:pt x="961534" y="75414"/>
                </a:cubicBezTo>
                <a:cubicBezTo>
                  <a:pt x="966229" y="80109"/>
                  <a:pt x="980062" y="140831"/>
                  <a:pt x="980388" y="141402"/>
                </a:cubicBezTo>
                <a:cubicBezTo>
                  <a:pt x="987002" y="152977"/>
                  <a:pt x="1008668" y="169682"/>
                  <a:pt x="1008668" y="169682"/>
                </a:cubicBezTo>
                <a:lnTo>
                  <a:pt x="1131217" y="122548"/>
                </a:lnTo>
                <a:lnTo>
                  <a:pt x="1046375" y="56561"/>
                </a:lnTo>
                <a:lnTo>
                  <a:pt x="1263192" y="8484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CB4C8-DE88-4503-9A83-A99AFD04D774}"/>
              </a:ext>
            </a:extLst>
          </p:cNvPr>
          <p:cNvSpPr txBox="1"/>
          <p:nvPr/>
        </p:nvSpPr>
        <p:spPr>
          <a:xfrm>
            <a:off x="4025212" y="296042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CM</a:t>
            </a:r>
            <a:endParaRPr lang="ko-KR" altLang="en-US" sz="2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E82012-45EB-46DC-9D84-E7A3CF247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42" y="2965156"/>
            <a:ext cx="175098" cy="24782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978800B-451B-42B6-962A-210FBC8FBCD6}"/>
              </a:ext>
            </a:extLst>
          </p:cNvPr>
          <p:cNvCxnSpPr/>
          <p:nvPr/>
        </p:nvCxnSpPr>
        <p:spPr>
          <a:xfrm>
            <a:off x="3923928" y="4725144"/>
            <a:ext cx="648072" cy="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C0D7C2F-4C01-4BB5-8205-BED3BDDD4996}"/>
              </a:ext>
            </a:extLst>
          </p:cNvPr>
          <p:cNvCxnSpPr/>
          <p:nvPr/>
        </p:nvCxnSpPr>
        <p:spPr>
          <a:xfrm>
            <a:off x="3923928" y="4509120"/>
            <a:ext cx="648072" cy="0"/>
          </a:xfrm>
          <a:prstGeom prst="line">
            <a:avLst/>
          </a:prstGeom>
          <a:ln w="635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C44CE77-5D22-4DC2-846C-F8E9822E3561}"/>
              </a:ext>
            </a:extLst>
          </p:cNvPr>
          <p:cNvCxnSpPr/>
          <p:nvPr/>
        </p:nvCxnSpPr>
        <p:spPr>
          <a:xfrm>
            <a:off x="3923928" y="4293096"/>
            <a:ext cx="648072" cy="0"/>
          </a:xfrm>
          <a:prstGeom prst="line">
            <a:avLst/>
          </a:prstGeom>
          <a:ln w="635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1.85185E-6 L -0.43906 -0.01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2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4149 -0.01528 L -0.52847 -0.01088 " pathEditMode="relative" rAng="0" ptsTypes="AA">
                                      <p:cBhvr>
                                        <p:cTn id="3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8" y="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07136 0.00695 " pathEditMode="relative" rAng="0" ptsTypes="AA">
                                      <p:cBhvr>
                                        <p:cTn id="40" dur="4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6" y="3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-0.06945 0.00602 " pathEditMode="relative" rAng="0" ptsTypes="AA">
                                      <p:cBhvr>
                                        <p:cTn id="42" dur="4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7118 -0.00347 " pathEditMode="relative" rAng="0" ptsTypes="AA">
                                      <p:cBhvr>
                                        <p:cTn id="44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5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5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5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5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5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15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5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5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8" grpId="0"/>
      <p:bldP spid="8" grpId="1"/>
      <p:bldP spid="8" grpId="2"/>
      <p:bldP spid="46" grpId="0"/>
      <p:bldP spid="46" grpId="1"/>
      <p:bldP spid="46" grpId="2"/>
      <p:bldP spid="47" grpId="0"/>
      <p:bldP spid="47" grpId="1"/>
      <p:bldP spid="47" grpId="2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478338" y="1749425"/>
            <a:ext cx="17637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 2</a:t>
            </a:r>
          </a:p>
        </p:txBody>
      </p:sp>
      <p:pic>
        <p:nvPicPr>
          <p:cNvPr id="10249" name="Picture 9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738" y="66675"/>
            <a:ext cx="9358313" cy="806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251" name="Picture 11" descr="fImage59187008145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951038"/>
            <a:ext cx="26066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4821238" y="2576513"/>
            <a:ext cx="4121641" cy="146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회원 등록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후에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사용자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는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추후의 개발 프로그램의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소식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이벤트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등의 정보를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할 수 있다.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9F39DF42-ECDD-489D-9900-A1F37C645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E18ACA4-A054-4500-85DE-BA9ED186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7890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220560-D973-4099-BF8D-0F08361D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26</a:t>
            </a:fld>
            <a:endParaRPr lang="en-US" altLang="ko-KR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D1B70AB8-0234-47AC-AD5C-7730D0CA64E1}"/>
              </a:ext>
            </a:extLst>
          </p:cNvPr>
          <p:cNvSpPr txBox="1">
            <a:spLocks/>
          </p:cNvSpPr>
          <p:nvPr/>
        </p:nvSpPr>
        <p:spPr bwMode="auto">
          <a:xfrm>
            <a:off x="6705600" y="638132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26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932626" y="2718593"/>
            <a:ext cx="17637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3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156176" y="3325907"/>
            <a:ext cx="40878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 서버와 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동기화해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버전 체크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</a:p>
        </p:txBody>
      </p:sp>
      <p:pic>
        <p:nvPicPr>
          <p:cNvPr id="10255" name="Picture 15" descr="fImage69743209169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-445941" y="1494606"/>
            <a:ext cx="2894012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6" name="AutoShape 16"/>
          <p:cNvSpPr>
            <a:spLocks/>
          </p:cNvSpPr>
          <p:nvPr/>
        </p:nvSpPr>
        <p:spPr bwMode="auto">
          <a:xfrm>
            <a:off x="1844675" y="2538413"/>
            <a:ext cx="1730375" cy="533400"/>
          </a:xfrm>
          <a:prstGeom prst="leftRightArrow">
            <a:avLst>
              <a:gd name="adj1" fmla="val 50000"/>
              <a:gd name="adj2" fmla="val 64881"/>
            </a:avLst>
          </a:prstGeom>
          <a:noFill/>
          <a:ln w="12700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>
            <a:glow rad="1016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동기화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89903F1-0642-4C89-8778-E236C21DF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99DACE6-2C5F-4C5C-9102-5D499362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569421-D665-4F94-B7C3-6DCD4027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63" y="2038831"/>
            <a:ext cx="2177780" cy="206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5B0480-E349-4230-8067-CAB099BE7352}"/>
              </a:ext>
            </a:extLst>
          </p:cNvPr>
          <p:cNvSpPr txBox="1"/>
          <p:nvPr/>
        </p:nvSpPr>
        <p:spPr>
          <a:xfrm rot="642338">
            <a:off x="570132" y="2657932"/>
            <a:ext cx="89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442198-798D-41F8-A429-B64C8371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27</a:t>
            </a:fld>
            <a:endParaRPr lang="en-US" altLang="ko-KR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4BCF2A29-31D7-4CD4-9C54-EB108A49EDD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27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095875" y="2082800"/>
            <a:ext cx="17876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endParaRPr lang="ko-KR" altLang="en-US" sz="4000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5236715" y="2924944"/>
            <a:ext cx="408781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블루투스 키보드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 연동해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건반 디스플레이 대체 가능.</a:t>
            </a:r>
          </a:p>
        </p:txBody>
      </p:sp>
      <p:pic>
        <p:nvPicPr>
          <p:cNvPr id="10253" name="Picture 13" descr="fImage171697083281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373313"/>
            <a:ext cx="809625" cy="81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14" descr="fImage1102607096827.jp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317875"/>
            <a:ext cx="1663700" cy="685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15" descr="fImage69743209169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2976563" y="1620838"/>
            <a:ext cx="2894012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6" name="AutoShape 16"/>
          <p:cNvSpPr>
            <a:spLocks/>
          </p:cNvSpPr>
          <p:nvPr/>
        </p:nvSpPr>
        <p:spPr bwMode="auto">
          <a:xfrm>
            <a:off x="1844675" y="2538413"/>
            <a:ext cx="1730375" cy="533400"/>
          </a:xfrm>
          <a:prstGeom prst="leftRightArrow">
            <a:avLst>
              <a:gd name="adj1" fmla="val 50000"/>
              <a:gd name="adj2" fmla="val 64881"/>
            </a:avLst>
          </a:prstGeom>
          <a:noFill/>
          <a:ln w="12700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>
            <a:glow rad="1016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연동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89903F1-0642-4C89-8778-E236C21DF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99DACE6-2C5F-4C5C-9102-5D499362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B24064-5D50-4DD5-AE9F-D1AC5A93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C25238BC-4827-4E63-AD1A-7C115ED5168E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28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7783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28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832225" y="5529263"/>
            <a:ext cx="416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lows.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868662" y="328613"/>
            <a:ext cx="629531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구성도 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HW</a:t>
            </a:r>
            <a:endParaRPr lang="ko-KR" altLang="en-US" sz="4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A8489F-8720-403F-B60F-F488810A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" y="1334431"/>
            <a:ext cx="8614117" cy="4773858"/>
          </a:xfrm>
          <a:prstGeom prst="rect">
            <a:avLst/>
          </a:prstGeom>
        </p:spPr>
      </p:pic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516526FE-911D-40AD-BA1C-4D01F575894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29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hlinkClick r:id="rId3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13" descr="fImage1236691665724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1910607" y="0"/>
            <a:ext cx="52613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128" name="Picture 8" descr="fImage2364131141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61" y="1916832"/>
            <a:ext cx="1185863" cy="1201738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9D2B8EED-E8C2-448C-8C40-21719D26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hlinkClick r:id="rId4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8265-ADA7-4A04-804C-9800E9D2D2A4}"/>
              </a:ext>
            </a:extLst>
          </p:cNvPr>
          <p:cNvSpPr txBox="1"/>
          <p:nvPr/>
        </p:nvSpPr>
        <p:spPr>
          <a:xfrm>
            <a:off x="827269" y="1731580"/>
            <a:ext cx="45368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청각장애인에 대한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수요조사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청각장애인의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의견수렴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 할 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 자료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 방법의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유용성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의문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8B7C3B-7B6E-4CB7-897A-1539D838F388}"/>
              </a:ext>
            </a:extLst>
          </p:cNvPr>
          <p:cNvSpPr/>
          <p:nvPr/>
        </p:nvSpPr>
        <p:spPr>
          <a:xfrm>
            <a:off x="763471" y="952013"/>
            <a:ext cx="1600821" cy="4607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79C38176-DF4D-4740-89A5-E44A13C00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71" y="812726"/>
            <a:ext cx="1600821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>
              <a:lnSpc>
                <a:spcPct val="150000"/>
              </a:lnSpc>
              <a:spcBef>
                <a:spcPct val="0"/>
              </a:spcBef>
              <a:buClr>
                <a:srgbClr val="FFFFFF"/>
              </a:buClr>
              <a:buNone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lang="ko-KR" altLang="en-US" sz="1800" dirty="0">
              <a:solidFill>
                <a:srgbClr val="FFFF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latinLnBrk="0">
              <a:lnSpc>
                <a:spcPct val="150000"/>
              </a:lnSpc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en-US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395E70-3157-4890-9037-FB1A15075270}"/>
              </a:ext>
            </a:extLst>
          </p:cNvPr>
          <p:cNvSpPr txBox="1"/>
          <p:nvPr/>
        </p:nvSpPr>
        <p:spPr>
          <a:xfrm>
            <a:off x="763471" y="952013"/>
            <a:ext cx="162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</a:t>
            </a:r>
            <a:endParaRPr lang="ko-KR" alt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28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832225" y="5529263"/>
            <a:ext cx="416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lows.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868662" y="328613"/>
            <a:ext cx="619272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구성도 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SW</a:t>
            </a:r>
            <a:endParaRPr lang="ko-KR" altLang="en-US" sz="4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5366DF51-D9D9-45BB-95CD-FE5638CF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30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8EA38-6F39-40D6-8833-476A0511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028"/>
            <a:ext cx="9144000" cy="43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381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정육면체 7">
            <a:extLst>
              <a:ext uri="{FF2B5EF4-FFF2-40B4-BE49-F238E27FC236}">
                <a16:creationId xmlns:a16="http://schemas.microsoft.com/office/drawing/2014/main" id="{1299F355-F946-42AE-9CCA-D384DC3A4A1E}"/>
              </a:ext>
            </a:extLst>
          </p:cNvPr>
          <p:cNvSpPr/>
          <p:nvPr/>
        </p:nvSpPr>
        <p:spPr>
          <a:xfrm>
            <a:off x="5391436" y="2188827"/>
            <a:ext cx="2884412" cy="3452454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725853" y="5765254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 </a:t>
            </a:r>
            <a:r>
              <a:rPr lang="ko-KR" altLang="en-US" sz="2000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declined </a:t>
            </a:r>
            <a:r>
              <a:rPr lang="ko-KR" altLang="en-US" sz="2000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lows.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763688" y="5715"/>
            <a:ext cx="60555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en-US" altLang="ko-KR" sz="40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.1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32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상세 모듈 설계 </a:t>
            </a:r>
            <a:r>
              <a:rPr lang="en-US" altLang="ko-KR" sz="32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sz="32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</a:t>
            </a:r>
          </a:p>
        </p:txBody>
      </p:sp>
      <p:pic>
        <p:nvPicPr>
          <p:cNvPr id="1026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8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539552" y="2144837"/>
            <a:ext cx="2088232" cy="56408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CD24FF7-D179-4366-B6A3-A8D5D5C2C643}"/>
              </a:ext>
            </a:extLst>
          </p:cNvPr>
          <p:cNvSpPr/>
          <p:nvPr/>
        </p:nvSpPr>
        <p:spPr>
          <a:xfrm>
            <a:off x="5833467" y="3088927"/>
            <a:ext cx="1690861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OnClick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소리 발생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0A7C23-D01A-4164-B838-9AF9BA2672CE}"/>
              </a:ext>
            </a:extLst>
          </p:cNvPr>
          <p:cNvSpPr/>
          <p:nvPr/>
        </p:nvSpPr>
        <p:spPr>
          <a:xfrm>
            <a:off x="5652120" y="4533625"/>
            <a:ext cx="2006235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 이름 전달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2204B10-E57A-49EA-BC2D-CC601B0E1294}"/>
              </a:ext>
            </a:extLst>
          </p:cNvPr>
          <p:cNvSpPr/>
          <p:nvPr/>
        </p:nvSpPr>
        <p:spPr>
          <a:xfrm>
            <a:off x="967508" y="4522331"/>
            <a:ext cx="2006235" cy="864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내부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객체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2795B-9BD9-4C19-B3CD-AFD795212FF1}"/>
              </a:ext>
            </a:extLst>
          </p:cNvPr>
          <p:cNvSpPr txBox="1"/>
          <p:nvPr/>
        </p:nvSpPr>
        <p:spPr>
          <a:xfrm>
            <a:off x="6322491" y="2619749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E03544-0A4A-4F62-9ECE-01B51629CFFE}"/>
              </a:ext>
            </a:extLst>
          </p:cNvPr>
          <p:cNvSpPr txBox="1"/>
          <p:nvPr/>
        </p:nvSpPr>
        <p:spPr>
          <a:xfrm>
            <a:off x="6149617" y="4066147"/>
            <a:ext cx="116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A54B54E-645B-4DFA-919D-A98DBF412FBD}"/>
              </a:ext>
            </a:extLst>
          </p:cNvPr>
          <p:cNvSpPr/>
          <p:nvPr/>
        </p:nvSpPr>
        <p:spPr>
          <a:xfrm rot="10800000">
            <a:off x="3884615" y="4589367"/>
            <a:ext cx="936104" cy="745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0539F-2A9C-434F-9741-489720674FB7}"/>
              </a:ext>
            </a:extLst>
          </p:cNvPr>
          <p:cNvSpPr txBox="1"/>
          <p:nvPr/>
        </p:nvSpPr>
        <p:spPr>
          <a:xfrm>
            <a:off x="2843808" y="4077072"/>
            <a:ext cx="272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 이름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1BA2A-173D-4518-8237-1DBFB1938092}"/>
              </a:ext>
            </a:extLst>
          </p:cNvPr>
          <p:cNvSpPr txBox="1"/>
          <p:nvPr/>
        </p:nvSpPr>
        <p:spPr>
          <a:xfrm>
            <a:off x="6155629" y="2276163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건반 모듈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555A6-24B7-48C3-BB21-0AC7B60C3C7F}"/>
              </a:ext>
            </a:extLst>
          </p:cNvPr>
          <p:cNvSpPr txBox="1"/>
          <p:nvPr/>
        </p:nvSpPr>
        <p:spPr>
          <a:xfrm>
            <a:off x="7160746" y="728098"/>
            <a:ext cx="15504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색상 변경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통신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C53FCA-D413-42B7-914E-1A136A1154DF}"/>
              </a:ext>
            </a:extLst>
          </p:cNvPr>
          <p:cNvSpPr txBox="1"/>
          <p:nvPr/>
        </p:nvSpPr>
        <p:spPr>
          <a:xfrm>
            <a:off x="639850" y="3291691"/>
            <a:ext cx="354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역할</a:t>
            </a:r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A921ED-4120-4477-99E1-44BBB6EB64BA}"/>
              </a:ext>
            </a:extLst>
          </p:cNvPr>
          <p:cNvSpPr/>
          <p:nvPr/>
        </p:nvSpPr>
        <p:spPr>
          <a:xfrm>
            <a:off x="216947" y="2889811"/>
            <a:ext cx="638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FFFF00"/>
                </a:solidFill>
              </a:rPr>
              <a:t>☆</a:t>
            </a:r>
            <a:endParaRPr lang="ko-KR" altLang="en-US" sz="3600" dirty="0"/>
          </a:p>
        </p:txBody>
      </p:sp>
      <p:sp>
        <p:nvSpPr>
          <p:cNvPr id="36" name="슬라이드 번호 개체 틀 3">
            <a:extLst>
              <a:ext uri="{FF2B5EF4-FFF2-40B4-BE49-F238E27FC236}">
                <a16:creationId xmlns:a16="http://schemas.microsoft.com/office/drawing/2014/main" id="{305225E1-CB59-45F1-9E49-53352902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37" name="직사각형 36">
            <a:hlinkClick r:id="rId3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6575022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752850" cy="3125788"/>
            <a:chOff x="3286" y="2298"/>
            <a:chExt cx="2364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4119" y="2298"/>
              <a:ext cx="3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325" y="3935"/>
              <a:ext cx="3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</a:t>
              </a:r>
            </a:p>
          </p:txBody>
        </p:sp>
      </p:grp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716AFA92-BDBE-4CB3-8A97-11EB8535A2CD}"/>
              </a:ext>
            </a:extLst>
          </p:cNvPr>
          <p:cNvSpPr/>
          <p:nvPr/>
        </p:nvSpPr>
        <p:spPr>
          <a:xfrm>
            <a:off x="6224092" y="2293106"/>
            <a:ext cx="2884412" cy="3452454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1941679" y="1559414"/>
            <a:ext cx="1539875" cy="56408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763688" y="5715"/>
            <a:ext cx="60555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.2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마디선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404" y="3476461"/>
            <a:ext cx="3695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Prefab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유니티에서 사용하는 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</a:t>
            </a:r>
            <a:r>
              <a:rPr lang="ko-KR" altLang="en-US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저장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방식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Pool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동적으로 객체를 생성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작업의 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부하를 최소화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FC1CDB-D78C-4DA7-A4CE-BA19FA26F072}"/>
              </a:ext>
            </a:extLst>
          </p:cNvPr>
          <p:cNvSpPr/>
          <p:nvPr/>
        </p:nvSpPr>
        <p:spPr>
          <a:xfrm>
            <a:off x="6569421" y="4778745"/>
            <a:ext cx="2203994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Load_Beat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생성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2DD8C0-F5C5-485F-8BBA-4C68E2D3C99D}"/>
              </a:ext>
            </a:extLst>
          </p:cNvPr>
          <p:cNvSpPr txBox="1"/>
          <p:nvPr/>
        </p:nvSpPr>
        <p:spPr>
          <a:xfrm>
            <a:off x="7014394" y="2704813"/>
            <a:ext cx="116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F58AF6E-AA23-4F53-A6EC-572F3867A7C3}"/>
              </a:ext>
            </a:extLst>
          </p:cNvPr>
          <p:cNvSpPr/>
          <p:nvPr/>
        </p:nvSpPr>
        <p:spPr>
          <a:xfrm>
            <a:off x="6534061" y="3228033"/>
            <a:ext cx="2203994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Beat_Move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속성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움직임 속성 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226094-D239-40F7-9411-66612DA5F3E3}"/>
              </a:ext>
            </a:extLst>
          </p:cNvPr>
          <p:cNvSpPr txBox="1"/>
          <p:nvPr/>
        </p:nvSpPr>
        <p:spPr>
          <a:xfrm>
            <a:off x="7160746" y="728098"/>
            <a:ext cx="1810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 표현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종속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C6888F-D53B-48D1-B22B-1E57E0051890}"/>
              </a:ext>
            </a:extLst>
          </p:cNvPr>
          <p:cNvSpPr txBox="1"/>
          <p:nvPr/>
        </p:nvSpPr>
        <p:spPr>
          <a:xfrm>
            <a:off x="6988285" y="2380442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건반 모듈</a:t>
            </a: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BEE76B90-AAFF-4F39-9037-8AB16C8B3569}"/>
              </a:ext>
            </a:extLst>
          </p:cNvPr>
          <p:cNvSpPr/>
          <p:nvPr/>
        </p:nvSpPr>
        <p:spPr>
          <a:xfrm>
            <a:off x="3491880" y="3250872"/>
            <a:ext cx="1270040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50F82E-164A-4646-87A9-895016BE58F8}"/>
              </a:ext>
            </a:extLst>
          </p:cNvPr>
          <p:cNvSpPr txBox="1"/>
          <p:nvPr/>
        </p:nvSpPr>
        <p:spPr>
          <a:xfrm>
            <a:off x="3491880" y="331575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모듈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60F5E2A-E07E-4E02-AAA6-AC17233F703D}"/>
              </a:ext>
            </a:extLst>
          </p:cNvPr>
          <p:cNvSpPr/>
          <p:nvPr/>
        </p:nvSpPr>
        <p:spPr>
          <a:xfrm>
            <a:off x="5076056" y="3315755"/>
            <a:ext cx="936104" cy="745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829B70-3BE4-4760-AB88-7D113D9B5522}"/>
              </a:ext>
            </a:extLst>
          </p:cNvPr>
          <p:cNvSpPr/>
          <p:nvPr/>
        </p:nvSpPr>
        <p:spPr>
          <a:xfrm>
            <a:off x="4572000" y="2636912"/>
            <a:ext cx="1664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b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(BPM)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FFB09266-4BD2-4DED-B6E3-C9F014F10A6B}"/>
              </a:ext>
            </a:extLst>
          </p:cNvPr>
          <p:cNvSpPr/>
          <p:nvPr/>
        </p:nvSpPr>
        <p:spPr>
          <a:xfrm>
            <a:off x="6745154" y="4219415"/>
            <a:ext cx="577030" cy="45661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72BDCD-9CD8-4827-8612-C9092AFD583B}"/>
              </a:ext>
            </a:extLst>
          </p:cNvPr>
          <p:cNvSpPr/>
          <p:nvPr/>
        </p:nvSpPr>
        <p:spPr>
          <a:xfrm>
            <a:off x="7322184" y="4223146"/>
            <a:ext cx="1382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Realization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604E61-EA54-418A-819C-24EF543E7F92}"/>
              </a:ext>
            </a:extLst>
          </p:cNvPr>
          <p:cNvSpPr/>
          <p:nvPr/>
        </p:nvSpPr>
        <p:spPr>
          <a:xfrm>
            <a:off x="216947" y="288981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☆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3">
            <a:extLst>
              <a:ext uri="{FF2B5EF4-FFF2-40B4-BE49-F238E27FC236}">
                <a16:creationId xmlns:a16="http://schemas.microsoft.com/office/drawing/2014/main" id="{D7EEE502-C526-46AE-ADAB-144B5D3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66166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  <a:endParaRPr lang="ko-KR" altLang="en-US" sz="3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725853" y="5529263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declined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lows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289383" y="1196752"/>
            <a:ext cx="274505" cy="28204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756772" y="5715"/>
            <a:ext cx="60555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.3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94880D-160F-4B4E-8188-9F8002D0BDFB}"/>
              </a:ext>
            </a:extLst>
          </p:cNvPr>
          <p:cNvSpPr txBox="1"/>
          <p:nvPr/>
        </p:nvSpPr>
        <p:spPr>
          <a:xfrm>
            <a:off x="6732240" y="620688"/>
            <a:ext cx="21836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설정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활성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비활성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옥타브 세부 설정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980423-3BD8-42CB-BB45-E5D3F46F9D97}"/>
              </a:ext>
            </a:extLst>
          </p:cNvPr>
          <p:cNvSpPr/>
          <p:nvPr/>
        </p:nvSpPr>
        <p:spPr>
          <a:xfrm>
            <a:off x="1197613" y="4581128"/>
            <a:ext cx="2006235" cy="864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내부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 객체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64620AC-086F-4923-B3E8-A057C01D9F4B}"/>
              </a:ext>
            </a:extLst>
          </p:cNvPr>
          <p:cNvSpPr/>
          <p:nvPr/>
        </p:nvSpPr>
        <p:spPr>
          <a:xfrm rot="10800000">
            <a:off x="3884615" y="4589367"/>
            <a:ext cx="936104" cy="7451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5F496-DB6C-4214-B0E6-C88C67DBA1B7}"/>
              </a:ext>
            </a:extLst>
          </p:cNvPr>
          <p:cNvSpPr txBox="1"/>
          <p:nvPr/>
        </p:nvSpPr>
        <p:spPr>
          <a:xfrm>
            <a:off x="2843808" y="4149080"/>
            <a:ext cx="272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값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BBC4ADB1-2123-4FC4-87AC-BDAB9FD803CE}"/>
              </a:ext>
            </a:extLst>
          </p:cNvPr>
          <p:cNvSpPr/>
          <p:nvPr/>
        </p:nvSpPr>
        <p:spPr>
          <a:xfrm>
            <a:off x="5600582" y="3950096"/>
            <a:ext cx="2884412" cy="1795464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D8297E-AE8D-4A48-9DF4-2DEB574E6AF8}"/>
              </a:ext>
            </a:extLst>
          </p:cNvPr>
          <p:cNvSpPr txBox="1"/>
          <p:nvPr/>
        </p:nvSpPr>
        <p:spPr>
          <a:xfrm>
            <a:off x="6327387" y="396499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모듈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CD3D3B4-F23E-4944-B8D9-B30EE730B7A1}"/>
              </a:ext>
            </a:extLst>
          </p:cNvPr>
          <p:cNvSpPr/>
          <p:nvPr/>
        </p:nvSpPr>
        <p:spPr>
          <a:xfrm>
            <a:off x="5905263" y="4663896"/>
            <a:ext cx="2295762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AndroidJavaClass</a:t>
            </a:r>
            <a:endParaRPr lang="en-US" altLang="ko-KR" sz="16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39936-C241-49CF-A03D-882C0F55EE24}"/>
              </a:ext>
            </a:extLst>
          </p:cNvPr>
          <p:cNvSpPr txBox="1"/>
          <p:nvPr/>
        </p:nvSpPr>
        <p:spPr>
          <a:xfrm>
            <a:off x="6402760" y="4196418"/>
            <a:ext cx="116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0DE779-D288-4CAA-9622-398D5A0002DC}"/>
              </a:ext>
            </a:extLst>
          </p:cNvPr>
          <p:cNvSpPr txBox="1"/>
          <p:nvPr/>
        </p:nvSpPr>
        <p:spPr>
          <a:xfrm>
            <a:off x="6008387" y="4941168"/>
            <a:ext cx="113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Plug in</a:t>
            </a:r>
            <a:endParaRPr lang="ko-KR" altLang="en-US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38D43749-4344-4C0B-998C-C6103C3D5ECA}"/>
              </a:ext>
            </a:extLst>
          </p:cNvPr>
          <p:cNvSpPr/>
          <p:nvPr/>
        </p:nvSpPr>
        <p:spPr>
          <a:xfrm>
            <a:off x="6332055" y="2238293"/>
            <a:ext cx="1270040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3B91E7-74D9-4BF0-B051-53AC072AFFB7}"/>
              </a:ext>
            </a:extLst>
          </p:cNvPr>
          <p:cNvSpPr txBox="1"/>
          <p:nvPr/>
        </p:nvSpPr>
        <p:spPr>
          <a:xfrm>
            <a:off x="6305951" y="2236802"/>
            <a:ext cx="1170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</a:p>
          <a:p>
            <a:r>
              <a:rPr lang="en-US" altLang="ko-KR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</a:t>
            </a:r>
            <a:r>
              <a:rPr lang="en-US" altLang="ko-KR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ctivity</a:t>
            </a:r>
            <a:endParaRPr lang="ko-KR" altLang="en-US" sz="2000" b="1" dirty="0">
              <a:solidFill>
                <a:schemeClr val="tx2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7BE50216-25B2-42B0-8960-D1669B445ACE}"/>
              </a:ext>
            </a:extLst>
          </p:cNvPr>
          <p:cNvSpPr/>
          <p:nvPr/>
        </p:nvSpPr>
        <p:spPr>
          <a:xfrm>
            <a:off x="6410659" y="3166218"/>
            <a:ext cx="331697" cy="709451"/>
          </a:xfrm>
          <a:prstGeom prst="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8335F16-5228-4711-8BB5-5001D641BF27}"/>
              </a:ext>
            </a:extLst>
          </p:cNvPr>
          <p:cNvSpPr/>
          <p:nvPr/>
        </p:nvSpPr>
        <p:spPr>
          <a:xfrm>
            <a:off x="7276305" y="3221960"/>
            <a:ext cx="311150" cy="7004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95F49-9EE1-46F1-B7D9-0E4E7A92654C}"/>
              </a:ext>
            </a:extLst>
          </p:cNvPr>
          <p:cNvSpPr txBox="1"/>
          <p:nvPr/>
        </p:nvSpPr>
        <p:spPr>
          <a:xfrm>
            <a:off x="5292080" y="3246979"/>
            <a:ext cx="12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부르기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B401D8-EFB9-45F6-8564-1249C391871C}"/>
              </a:ext>
            </a:extLst>
          </p:cNvPr>
          <p:cNvSpPr txBox="1"/>
          <p:nvPr/>
        </p:nvSpPr>
        <p:spPr>
          <a:xfrm>
            <a:off x="7479235" y="3129175"/>
            <a:ext cx="170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값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D97FF2-DFD6-4EAC-9119-855E073C60B5}"/>
              </a:ext>
            </a:extLst>
          </p:cNvPr>
          <p:cNvSpPr/>
          <p:nvPr/>
        </p:nvSpPr>
        <p:spPr>
          <a:xfrm>
            <a:off x="216947" y="2889811"/>
            <a:ext cx="638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rgbClr val="FFFF00"/>
                </a:solidFill>
              </a:rPr>
              <a:t>☆</a:t>
            </a:r>
            <a:endParaRPr lang="ko-KR" altLang="en-US" sz="3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9DA532-7047-407B-8DDA-46BBB38A0AC8}"/>
              </a:ext>
            </a:extLst>
          </p:cNvPr>
          <p:cNvSpPr txBox="1"/>
          <p:nvPr/>
        </p:nvSpPr>
        <p:spPr>
          <a:xfrm>
            <a:off x="639850" y="3291691"/>
            <a:ext cx="354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Plug in ?</a:t>
            </a:r>
          </a:p>
          <a:p>
            <a:r>
              <a:rPr lang="en-US" altLang="ko-KR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AndroidJavaClass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슬라이드 번호 개체 틀 3">
            <a:extLst>
              <a:ext uri="{FF2B5EF4-FFF2-40B4-BE49-F238E27FC236}">
                <a16:creationId xmlns:a16="http://schemas.microsoft.com/office/drawing/2014/main" id="{916D3DA7-B192-4570-8CD5-707F326F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2857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752850" cy="3125788"/>
            <a:chOff x="3286" y="2298"/>
            <a:chExt cx="2364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4119" y="2298"/>
              <a:ext cx="3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325" y="3935"/>
              <a:ext cx="3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725853" y="5529263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lows.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43584" y="976466"/>
            <a:ext cx="293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094341" y="1196752"/>
            <a:ext cx="274505" cy="28204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763688" y="5715"/>
            <a:ext cx="60555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.4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채보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C0F3C9E-E6A3-48B2-8431-914FE646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82723"/>
              </p:ext>
            </p:extLst>
          </p:nvPr>
        </p:nvGraphicFramePr>
        <p:xfrm>
          <a:off x="107504" y="3016637"/>
          <a:ext cx="4032448" cy="2744329"/>
        </p:xfrm>
        <a:graphic>
          <a:graphicData uri="http://schemas.openxmlformats.org/drawingml/2006/table">
            <a:tbl>
              <a:tblPr/>
              <a:tblGrid>
                <a:gridCol w="941606">
                  <a:extLst>
                    <a:ext uri="{9D8B030D-6E8A-4147-A177-3AD203B41FA5}">
                      <a16:colId xmlns:a16="http://schemas.microsoft.com/office/drawing/2014/main" val="402133387"/>
                    </a:ext>
                  </a:extLst>
                </a:gridCol>
                <a:gridCol w="3090842">
                  <a:extLst>
                    <a:ext uri="{9D8B030D-6E8A-4147-A177-3AD203B41FA5}">
                      <a16:colId xmlns:a16="http://schemas.microsoft.com/office/drawing/2014/main" val="1476714687"/>
                    </a:ext>
                  </a:extLst>
                </a:gridCol>
              </a:tblGrid>
              <a:tr h="2280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클래스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Android.media.MediaRecorder</a:t>
                      </a:r>
                      <a:endParaRPr lang="en-US" altLang="ko-KR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633744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속성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Attributes)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3827"/>
                  </a:ext>
                </a:extLst>
              </a:tr>
              <a:tr h="669416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-MEDIA_ERROR_SERVER_DIED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미디어 서버 종료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-MEDIA_RECORDER_INFO_UNKNOWN :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레코더 오류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21146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오퍼레이션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Operations)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11452"/>
                  </a:ext>
                </a:extLst>
              </a:tr>
              <a:tr h="1359155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+prepare()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레코더 준비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setAudioChannels</a:t>
                      </a: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numChannels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오디오 채널 설정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setCaptureRate</a:t>
                      </a: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(double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fps)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 </a:t>
                      </a:r>
                      <a:r>
                        <a:rPr lang="ko-KR" altLang="en-US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캡쳐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속도 설정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+start()/stop()</a:t>
                      </a: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setVideoEncoder</a:t>
                      </a: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video_encoder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비디오 인코더 설정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688590"/>
                  </a:ext>
                </a:extLst>
              </a:tr>
            </a:tbl>
          </a:graphicData>
        </a:graphic>
      </p:graphicFrame>
      <p:sp>
        <p:nvSpPr>
          <p:cNvPr id="24" name="정육면체 23">
            <a:extLst>
              <a:ext uri="{FF2B5EF4-FFF2-40B4-BE49-F238E27FC236}">
                <a16:creationId xmlns:a16="http://schemas.microsoft.com/office/drawing/2014/main" id="{7EEE295E-173F-4C16-AEE5-09E953B501AE}"/>
              </a:ext>
            </a:extLst>
          </p:cNvPr>
          <p:cNvSpPr/>
          <p:nvPr/>
        </p:nvSpPr>
        <p:spPr>
          <a:xfrm>
            <a:off x="5078758" y="2131041"/>
            <a:ext cx="3168350" cy="1977505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F61B7A-40C4-49E7-8E5C-403E449D9550}"/>
              </a:ext>
            </a:extLst>
          </p:cNvPr>
          <p:cNvSpPr txBox="1"/>
          <p:nvPr/>
        </p:nvSpPr>
        <p:spPr>
          <a:xfrm>
            <a:off x="5908059" y="2240493"/>
            <a:ext cx="1616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채보 모듈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543AB06-1DF7-449C-8530-C7ECF892B418}"/>
              </a:ext>
            </a:extLst>
          </p:cNvPr>
          <p:cNvSpPr/>
          <p:nvPr/>
        </p:nvSpPr>
        <p:spPr>
          <a:xfrm>
            <a:off x="5351693" y="3137592"/>
            <a:ext cx="2677926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AndroidJavaClass</a:t>
            </a:r>
            <a:r>
              <a:rPr lang="en-US" altLang="ko-KR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media.MediaRecorder</a:t>
            </a:r>
            <a:endParaRPr lang="en-US" altLang="ko-KR" sz="16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AC6DE-328B-4215-980C-3658BC5E9418}"/>
              </a:ext>
            </a:extLst>
          </p:cNvPr>
          <p:cNvSpPr txBox="1"/>
          <p:nvPr/>
        </p:nvSpPr>
        <p:spPr>
          <a:xfrm>
            <a:off x="6094385" y="2545740"/>
            <a:ext cx="135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8ED3-769A-4C7D-87DC-25C13A8C17C3}"/>
              </a:ext>
            </a:extLst>
          </p:cNvPr>
          <p:cNvSpPr txBox="1"/>
          <p:nvPr/>
        </p:nvSpPr>
        <p:spPr>
          <a:xfrm>
            <a:off x="5439722" y="3060243"/>
            <a:ext cx="113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Plug in</a:t>
            </a:r>
            <a:endParaRPr lang="ko-KR" altLang="en-US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6A95B4-2775-48EE-8764-58D5D19FD6D0}"/>
              </a:ext>
            </a:extLst>
          </p:cNvPr>
          <p:cNvSpPr txBox="1"/>
          <p:nvPr/>
        </p:nvSpPr>
        <p:spPr>
          <a:xfrm>
            <a:off x="6956622" y="908720"/>
            <a:ext cx="14318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채보 실행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녹화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정육면체 32">
            <a:extLst>
              <a:ext uri="{FF2B5EF4-FFF2-40B4-BE49-F238E27FC236}">
                <a16:creationId xmlns:a16="http://schemas.microsoft.com/office/drawing/2014/main" id="{6687CDFA-20CD-4105-A378-F0133B146037}"/>
              </a:ext>
            </a:extLst>
          </p:cNvPr>
          <p:cNvSpPr/>
          <p:nvPr/>
        </p:nvSpPr>
        <p:spPr>
          <a:xfrm>
            <a:off x="5678224" y="5123695"/>
            <a:ext cx="1583632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0DD3BD-5B7C-44F6-BFB0-AFDCE6F0E5E5}"/>
              </a:ext>
            </a:extLst>
          </p:cNvPr>
          <p:cNvSpPr txBox="1"/>
          <p:nvPr/>
        </p:nvSpPr>
        <p:spPr>
          <a:xfrm>
            <a:off x="5652120" y="512220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Android</a:t>
            </a:r>
          </a:p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저장소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070B259-174A-43BC-9EE4-320EFE740DEE}"/>
              </a:ext>
            </a:extLst>
          </p:cNvPr>
          <p:cNvSpPr/>
          <p:nvPr/>
        </p:nvSpPr>
        <p:spPr>
          <a:xfrm>
            <a:off x="6257427" y="4251001"/>
            <a:ext cx="311150" cy="7004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DC706-8EA3-49B8-A8D2-46F9EE8C13DE}"/>
              </a:ext>
            </a:extLst>
          </p:cNvPr>
          <p:cNvSpPr txBox="1"/>
          <p:nvPr/>
        </p:nvSpPr>
        <p:spPr>
          <a:xfrm>
            <a:off x="6628727" y="4361684"/>
            <a:ext cx="170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Video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id="{0E179B3B-1AF0-4424-A60A-422364E7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4296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752850" cy="3125788"/>
            <a:chOff x="3286" y="2298"/>
            <a:chExt cx="2364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4119" y="2298"/>
              <a:ext cx="3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325" y="3935"/>
              <a:ext cx="3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725853" y="5529263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lows.</a:t>
            </a: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1907704" y="1124744"/>
            <a:ext cx="274505" cy="108012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763688" y="5715"/>
            <a:ext cx="60555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.5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중앙선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C0F3C9E-E6A3-48B2-8431-914FE646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38621"/>
              </p:ext>
            </p:extLst>
          </p:nvPr>
        </p:nvGraphicFramePr>
        <p:xfrm>
          <a:off x="107504" y="3016637"/>
          <a:ext cx="4032448" cy="2744329"/>
        </p:xfrm>
        <a:graphic>
          <a:graphicData uri="http://schemas.openxmlformats.org/drawingml/2006/table">
            <a:tbl>
              <a:tblPr/>
              <a:tblGrid>
                <a:gridCol w="941606">
                  <a:extLst>
                    <a:ext uri="{9D8B030D-6E8A-4147-A177-3AD203B41FA5}">
                      <a16:colId xmlns:a16="http://schemas.microsoft.com/office/drawing/2014/main" val="402133387"/>
                    </a:ext>
                  </a:extLst>
                </a:gridCol>
                <a:gridCol w="3090842">
                  <a:extLst>
                    <a:ext uri="{9D8B030D-6E8A-4147-A177-3AD203B41FA5}">
                      <a16:colId xmlns:a16="http://schemas.microsoft.com/office/drawing/2014/main" val="1476714687"/>
                    </a:ext>
                  </a:extLst>
                </a:gridCol>
              </a:tblGrid>
              <a:tr h="2280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클래스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UnityEngine.Classes.Collider</a:t>
                      </a:r>
                      <a:endParaRPr lang="en-US" altLang="ko-KR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633744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속성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Attributes)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3827"/>
                  </a:ext>
                </a:extLst>
              </a:tr>
              <a:tr h="669416">
                <a:tc gridSpan="2">
                  <a:txBody>
                    <a:bodyPr/>
                    <a:lstStyle/>
                    <a:p>
                      <a:pPr algn="l"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-other / </a:t>
                      </a:r>
                      <a:r>
                        <a:rPr lang="ko-KR" altLang="en-US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충돌 이벤트 객체</a:t>
                      </a: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21146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오퍼레이션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Operations)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11452"/>
                  </a:ext>
                </a:extLst>
              </a:tr>
              <a:tr h="1359155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OnTriggerEnter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 한 시점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OnTriggerExit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// 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충돌이 끝난 시점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688590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452C439-38BB-4608-ADFD-3E8BCE892AA0}"/>
              </a:ext>
            </a:extLst>
          </p:cNvPr>
          <p:cNvSpPr/>
          <p:nvPr/>
        </p:nvSpPr>
        <p:spPr>
          <a:xfrm>
            <a:off x="5076056" y="5233043"/>
            <a:ext cx="1383020" cy="864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마디선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객체</a:t>
            </a:r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66EE974B-15DE-451B-AB51-2928E068095A}"/>
              </a:ext>
            </a:extLst>
          </p:cNvPr>
          <p:cNvSpPr/>
          <p:nvPr/>
        </p:nvSpPr>
        <p:spPr>
          <a:xfrm>
            <a:off x="4429125" y="2213897"/>
            <a:ext cx="3168350" cy="1977505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EF277E-7C3C-49D4-9DD0-F3CE7152DC8E}"/>
              </a:ext>
            </a:extLst>
          </p:cNvPr>
          <p:cNvSpPr txBox="1"/>
          <p:nvPr/>
        </p:nvSpPr>
        <p:spPr>
          <a:xfrm>
            <a:off x="5126015" y="2323349"/>
            <a:ext cx="157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중앙선 </a:t>
            </a:r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881A3E-A09D-4322-B82F-F6F87F9E239E}"/>
              </a:ext>
            </a:extLst>
          </p:cNvPr>
          <p:cNvSpPr txBox="1"/>
          <p:nvPr/>
        </p:nvSpPr>
        <p:spPr>
          <a:xfrm>
            <a:off x="5201388" y="2554773"/>
            <a:ext cx="1314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CF3C50B-6799-4181-8CDB-47101E03F62A}"/>
              </a:ext>
            </a:extLst>
          </p:cNvPr>
          <p:cNvSpPr/>
          <p:nvPr/>
        </p:nvSpPr>
        <p:spPr>
          <a:xfrm>
            <a:off x="4907220" y="3089561"/>
            <a:ext cx="2295762" cy="883981"/>
          </a:xfrm>
          <a:prstGeom prst="roundRect">
            <a:avLst>
              <a:gd name="adj" fmla="val 17671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OnTriggerEnter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OnTriggerExit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Renderer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화살표: 위쪽/아래쪽 2">
            <a:extLst>
              <a:ext uri="{FF2B5EF4-FFF2-40B4-BE49-F238E27FC236}">
                <a16:creationId xmlns:a16="http://schemas.microsoft.com/office/drawing/2014/main" id="{E466AE4A-FE4F-4AB6-A70F-C02E27B398C8}"/>
              </a:ext>
            </a:extLst>
          </p:cNvPr>
          <p:cNvSpPr/>
          <p:nvPr/>
        </p:nvSpPr>
        <p:spPr>
          <a:xfrm>
            <a:off x="5411632" y="4257129"/>
            <a:ext cx="540495" cy="864096"/>
          </a:xfrm>
          <a:prstGeom prst="upDownArrow">
            <a:avLst>
              <a:gd name="adj1" fmla="val 40145"/>
              <a:gd name="adj2" fmla="val 2536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1648EE-C654-40AB-8647-CDA2644CA355}"/>
              </a:ext>
            </a:extLst>
          </p:cNvPr>
          <p:cNvSpPr txBox="1"/>
          <p:nvPr/>
        </p:nvSpPr>
        <p:spPr>
          <a:xfrm>
            <a:off x="5891649" y="4478689"/>
            <a:ext cx="15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 Event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A96C90-EF57-4A8D-B1F5-0E3AC15207D8}"/>
              </a:ext>
            </a:extLst>
          </p:cNvPr>
          <p:cNvSpPr txBox="1"/>
          <p:nvPr/>
        </p:nvSpPr>
        <p:spPr>
          <a:xfrm>
            <a:off x="6956622" y="908720"/>
            <a:ext cx="161614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기준선 표현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충돌 이벤트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 감각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C2DE98F6-F708-43EA-A0A3-A5A711B1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35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9957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752850" cy="3125788"/>
            <a:chOff x="3286" y="2298"/>
            <a:chExt cx="2364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4119" y="2298"/>
              <a:ext cx="3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325" y="3935"/>
              <a:ext cx="3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725853" y="5529263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lows.</a:t>
            </a: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539552" y="1124744"/>
            <a:ext cx="1307629" cy="35597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763687" y="5715"/>
            <a:ext cx="724029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.6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 표현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C0F3C9E-E6A3-48B2-8431-914FE646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728185"/>
              </p:ext>
            </p:extLst>
          </p:nvPr>
        </p:nvGraphicFramePr>
        <p:xfrm>
          <a:off x="107504" y="3016637"/>
          <a:ext cx="4104456" cy="2900239"/>
        </p:xfrm>
        <a:graphic>
          <a:graphicData uri="http://schemas.openxmlformats.org/drawingml/2006/table">
            <a:tbl>
              <a:tblPr/>
              <a:tblGrid>
                <a:gridCol w="941606">
                  <a:extLst>
                    <a:ext uri="{9D8B030D-6E8A-4147-A177-3AD203B41FA5}">
                      <a16:colId xmlns:a16="http://schemas.microsoft.com/office/drawing/2014/main" val="402133387"/>
                    </a:ext>
                  </a:extLst>
                </a:gridCol>
                <a:gridCol w="3162850">
                  <a:extLst>
                    <a:ext uri="{9D8B030D-6E8A-4147-A177-3AD203B41FA5}">
                      <a16:colId xmlns:a16="http://schemas.microsoft.com/office/drawing/2014/main" val="1476714687"/>
                    </a:ext>
                  </a:extLst>
                </a:gridCol>
              </a:tblGrid>
              <a:tr h="2280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함수명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void 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GetSpectrumData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pm1, pm2, pm3)</a:t>
                      </a:r>
                      <a:endParaRPr lang="en-US" altLang="ko-KR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633744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매개변수</a:t>
                      </a:r>
                      <a:r>
                        <a:rPr lang="en-US" altLang="ko-KR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(Parameters)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43827"/>
                  </a:ext>
                </a:extLst>
              </a:tr>
              <a:tr h="669416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Pm1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== float[]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sapmles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오디오 소스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Pm2 ==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channel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오디오 채널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Pm3 == </a:t>
                      </a:r>
                      <a:r>
                        <a:rPr lang="en-US" altLang="ko-KR" sz="1100" b="1" kern="1200" baseline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FFTWindow</a:t>
                      </a:r>
                      <a:r>
                        <a:rPr lang="en-US" altLang="ko-KR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window // </a:t>
                      </a:r>
                      <a:r>
                        <a:rPr lang="ko-KR" altLang="en-US" sz="1100" b="1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스펙트럼 분석 설정  유형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21146"/>
                  </a:ext>
                </a:extLst>
              </a:tr>
              <a:tr h="228027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기능</a:t>
                      </a:r>
                      <a:endParaRPr lang="en-US" sz="11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11452"/>
                  </a:ext>
                </a:extLst>
              </a:tr>
              <a:tr h="1359155">
                <a:tc gridSpan="2"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</a:rPr>
                        <a:t>현재 재생 중인 오디오 소스의 스펙트럼 데이터 블록을 제공합니다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altLang="ko-KR" sz="1100" b="1" kern="1200" baseline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209" marR="53209" marT="35473" marB="3547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688590"/>
                  </a:ext>
                </a:extLst>
              </a:tr>
            </a:tbl>
          </a:graphicData>
        </a:graphic>
      </p:graphicFrame>
      <p:sp>
        <p:nvSpPr>
          <p:cNvPr id="27" name="정육면체 26">
            <a:extLst>
              <a:ext uri="{FF2B5EF4-FFF2-40B4-BE49-F238E27FC236}">
                <a16:creationId xmlns:a16="http://schemas.microsoft.com/office/drawing/2014/main" id="{2FC2D83A-1E26-4C75-9624-E5C6048A538F}"/>
              </a:ext>
            </a:extLst>
          </p:cNvPr>
          <p:cNvSpPr/>
          <p:nvPr/>
        </p:nvSpPr>
        <p:spPr>
          <a:xfrm>
            <a:off x="4756076" y="3558876"/>
            <a:ext cx="3168350" cy="1977505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D895B1-E380-458C-B843-490810146786}"/>
              </a:ext>
            </a:extLst>
          </p:cNvPr>
          <p:cNvSpPr txBox="1"/>
          <p:nvPr/>
        </p:nvSpPr>
        <p:spPr>
          <a:xfrm>
            <a:off x="5452965" y="3668328"/>
            <a:ext cx="2007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 표현 </a:t>
            </a:r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95569C-6A09-461A-9511-C4E2BB3AB0CD}"/>
              </a:ext>
            </a:extLst>
          </p:cNvPr>
          <p:cNvSpPr txBox="1"/>
          <p:nvPr/>
        </p:nvSpPr>
        <p:spPr>
          <a:xfrm>
            <a:off x="5662779" y="3899752"/>
            <a:ext cx="1429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509BAE1-C1BC-4167-AE0B-023E3CDE6F7D}"/>
              </a:ext>
            </a:extLst>
          </p:cNvPr>
          <p:cNvSpPr/>
          <p:nvPr/>
        </p:nvSpPr>
        <p:spPr>
          <a:xfrm>
            <a:off x="5234171" y="4434540"/>
            <a:ext cx="2295762" cy="883981"/>
          </a:xfrm>
          <a:prstGeom prst="roundRect">
            <a:avLst>
              <a:gd name="adj" fmla="val 17671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AudioSource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B0E87D0C-39CB-47B6-8537-65D2620B6B1E}"/>
              </a:ext>
            </a:extLst>
          </p:cNvPr>
          <p:cNvSpPr/>
          <p:nvPr/>
        </p:nvSpPr>
        <p:spPr>
          <a:xfrm>
            <a:off x="5595382" y="1578307"/>
            <a:ext cx="1270040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EDCDD-6E1A-4589-A1DD-09B3A436AD17}"/>
              </a:ext>
            </a:extLst>
          </p:cNvPr>
          <p:cNvSpPr txBox="1"/>
          <p:nvPr/>
        </p:nvSpPr>
        <p:spPr>
          <a:xfrm>
            <a:off x="5590714" y="160575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건반 모듈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719A8AD-ADEA-4552-B1F3-2AE6C169B73B}"/>
              </a:ext>
            </a:extLst>
          </p:cNvPr>
          <p:cNvSpPr/>
          <p:nvPr/>
        </p:nvSpPr>
        <p:spPr>
          <a:xfrm>
            <a:off x="5837530" y="2637937"/>
            <a:ext cx="311150" cy="7004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F99BAA-656D-4084-8D54-BC0EA67D75BC}"/>
              </a:ext>
            </a:extLst>
          </p:cNvPr>
          <p:cNvSpPr txBox="1"/>
          <p:nvPr/>
        </p:nvSpPr>
        <p:spPr>
          <a:xfrm>
            <a:off x="6152899" y="2651169"/>
            <a:ext cx="261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 이름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F08797-72A1-48FD-A917-12E664369450}"/>
              </a:ext>
            </a:extLst>
          </p:cNvPr>
          <p:cNvSpPr txBox="1"/>
          <p:nvPr/>
        </p:nvSpPr>
        <p:spPr>
          <a:xfrm>
            <a:off x="6956622" y="908720"/>
            <a:ext cx="20473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스펙트럼 그래프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음표와 음계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슬라이드 번호 개체 틀 3">
            <a:extLst>
              <a:ext uri="{FF2B5EF4-FFF2-40B4-BE49-F238E27FC236}">
                <a16:creationId xmlns:a16="http://schemas.microsoft.com/office/drawing/2014/main" id="{DE2FD199-5564-4ADB-92BF-44F7D939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36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0658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575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752850" cy="3125788"/>
            <a:chOff x="3286" y="2298"/>
            <a:chExt cx="2364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4119" y="2298"/>
              <a:ext cx="34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325" y="3935"/>
              <a:ext cx="32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717741" y="5529263"/>
            <a:ext cx="4381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Prices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have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declined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record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lows</a:t>
            </a:r>
            <a:r>
              <a:rPr lang="ko-KR" altLang="en-US" sz="2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5" name="Picture 2" descr="C:\Users\LeeYoungHyun\Desktop\KakaoTalk_20180213_1528306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1" y="980727"/>
            <a:ext cx="3543374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755576" y="1605756"/>
            <a:ext cx="1883693" cy="52506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763688" y="5715"/>
            <a:ext cx="68001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.7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처리</a:t>
            </a:r>
          </a:p>
        </p:txBody>
      </p:sp>
      <p:sp>
        <p:nvSpPr>
          <p:cNvPr id="26" name="정육면체 25">
            <a:extLst>
              <a:ext uri="{FF2B5EF4-FFF2-40B4-BE49-F238E27FC236}">
                <a16:creationId xmlns:a16="http://schemas.microsoft.com/office/drawing/2014/main" id="{7195F698-429D-4E03-9359-9EECE93F8076}"/>
              </a:ext>
            </a:extLst>
          </p:cNvPr>
          <p:cNvSpPr/>
          <p:nvPr/>
        </p:nvSpPr>
        <p:spPr>
          <a:xfrm>
            <a:off x="5018759" y="2293106"/>
            <a:ext cx="2884412" cy="3452454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B55099-F726-4090-8128-CE67F71692A4}"/>
              </a:ext>
            </a:extLst>
          </p:cNvPr>
          <p:cNvSpPr/>
          <p:nvPr/>
        </p:nvSpPr>
        <p:spPr>
          <a:xfrm>
            <a:off x="5364088" y="4778745"/>
            <a:ext cx="2203994" cy="86409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Load_Figure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생성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삭제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B50678-F814-4564-8CB5-49BEA9CCC862}"/>
              </a:ext>
            </a:extLst>
          </p:cNvPr>
          <p:cNvSpPr txBox="1"/>
          <p:nvPr/>
        </p:nvSpPr>
        <p:spPr>
          <a:xfrm>
            <a:off x="5809061" y="2704813"/>
            <a:ext cx="116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FBEEDE-C511-4398-8D00-D5C84E2C8DBC}"/>
              </a:ext>
            </a:extLst>
          </p:cNvPr>
          <p:cNvSpPr/>
          <p:nvPr/>
        </p:nvSpPr>
        <p:spPr>
          <a:xfrm>
            <a:off x="5328728" y="3228032"/>
            <a:ext cx="2203994" cy="97781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Figure_Create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Prefab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속성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움직임 속성 관리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분기 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BE5E4A-76A7-4A3B-9426-1C5665910DA3}"/>
              </a:ext>
            </a:extLst>
          </p:cNvPr>
          <p:cNvSpPr txBox="1"/>
          <p:nvPr/>
        </p:nvSpPr>
        <p:spPr>
          <a:xfrm>
            <a:off x="5446897" y="238044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처리 모듈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D22555EF-07EA-4D29-ACB4-3FCC32672889}"/>
              </a:ext>
            </a:extLst>
          </p:cNvPr>
          <p:cNvSpPr/>
          <p:nvPr/>
        </p:nvSpPr>
        <p:spPr>
          <a:xfrm>
            <a:off x="5539821" y="4219415"/>
            <a:ext cx="577030" cy="456611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30C9D2-06DD-434B-9408-8864905527DD}"/>
              </a:ext>
            </a:extLst>
          </p:cNvPr>
          <p:cNvSpPr/>
          <p:nvPr/>
        </p:nvSpPr>
        <p:spPr>
          <a:xfrm>
            <a:off x="6116851" y="4223146"/>
            <a:ext cx="1382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Realization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47FF723A-FEFE-4EE0-B363-81C0BE12ED39}"/>
              </a:ext>
            </a:extLst>
          </p:cNvPr>
          <p:cNvSpPr/>
          <p:nvPr/>
        </p:nvSpPr>
        <p:spPr>
          <a:xfrm>
            <a:off x="2123728" y="4861767"/>
            <a:ext cx="1270040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4E7D0F0E-ED59-4678-99A2-EC46BE0ED01B}"/>
              </a:ext>
            </a:extLst>
          </p:cNvPr>
          <p:cNvSpPr/>
          <p:nvPr/>
        </p:nvSpPr>
        <p:spPr>
          <a:xfrm rot="16200000">
            <a:off x="4046579" y="4846719"/>
            <a:ext cx="311150" cy="7004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488253-EA20-4E79-AC00-C2F2125EA600}"/>
              </a:ext>
            </a:extLst>
          </p:cNvPr>
          <p:cNvSpPr txBox="1"/>
          <p:nvPr/>
        </p:nvSpPr>
        <p:spPr>
          <a:xfrm>
            <a:off x="3347864" y="4323407"/>
            <a:ext cx="17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b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 이름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0446D4-9F78-4CB4-AEE2-C8E98BD1184C}"/>
              </a:ext>
            </a:extLst>
          </p:cNvPr>
          <p:cNvSpPr txBox="1"/>
          <p:nvPr/>
        </p:nvSpPr>
        <p:spPr>
          <a:xfrm>
            <a:off x="2123728" y="494648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건반 모듈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BB81A3-FAF4-4CDD-AA53-BC3382E63D49}"/>
              </a:ext>
            </a:extLst>
          </p:cNvPr>
          <p:cNvSpPr txBox="1"/>
          <p:nvPr/>
        </p:nvSpPr>
        <p:spPr>
          <a:xfrm>
            <a:off x="6673322" y="910190"/>
            <a:ext cx="246253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 이름에 따른</a:t>
            </a:r>
            <a:b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로직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도형 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drawing.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F5AC2C38-A81C-4262-B880-B521B5168368}"/>
              </a:ext>
            </a:extLst>
          </p:cNvPr>
          <p:cNvSpPr/>
          <p:nvPr/>
        </p:nvSpPr>
        <p:spPr>
          <a:xfrm>
            <a:off x="2123728" y="3463304"/>
            <a:ext cx="1270040" cy="871489"/>
          </a:xfrm>
          <a:prstGeom prst="cube">
            <a:avLst>
              <a:gd name="adj" fmla="val 4922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C09C5A12-A2EF-400A-973C-63702F1647D7}"/>
              </a:ext>
            </a:extLst>
          </p:cNvPr>
          <p:cNvSpPr/>
          <p:nvPr/>
        </p:nvSpPr>
        <p:spPr>
          <a:xfrm rot="16200000">
            <a:off x="4046579" y="3448256"/>
            <a:ext cx="311150" cy="7004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0BE1B8-578B-4FA6-94B4-F8B09B8971AA}"/>
              </a:ext>
            </a:extLst>
          </p:cNvPr>
          <p:cNvSpPr txBox="1"/>
          <p:nvPr/>
        </p:nvSpPr>
        <p:spPr>
          <a:xfrm>
            <a:off x="3347864" y="2924944"/>
            <a:ext cx="17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sendMessage</a:t>
            </a:r>
            <a:b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중앙선 좌표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06EBA6-89B3-4CD4-BC89-6A431CDF64E3}"/>
              </a:ext>
            </a:extLst>
          </p:cNvPr>
          <p:cNvSpPr txBox="1"/>
          <p:nvPr/>
        </p:nvSpPr>
        <p:spPr>
          <a:xfrm>
            <a:off x="2264167" y="3548019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중앙선</a:t>
            </a:r>
            <a:br>
              <a:rPr lang="en-US" altLang="ko-KR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</a:p>
        </p:txBody>
      </p:sp>
      <p:sp>
        <p:nvSpPr>
          <p:cNvPr id="44" name="슬라이드 번호 개체 틀 3">
            <a:extLst>
              <a:ext uri="{FF2B5EF4-FFF2-40B4-BE49-F238E27FC236}">
                <a16:creationId xmlns:a16="http://schemas.microsoft.com/office/drawing/2014/main" id="{B8B3D9EF-8DD1-4E51-9419-B8544EDC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37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8498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828943" y="260648"/>
            <a:ext cx="74168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CA436136-4011-47F6-95CF-CDA312E1C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811716"/>
              </p:ext>
            </p:extLst>
          </p:nvPr>
        </p:nvGraphicFramePr>
        <p:xfrm>
          <a:off x="828943" y="1412776"/>
          <a:ext cx="3527033" cy="185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Image" r:id="rId3" imgW="12317400" imgH="5510880" progId="Photoshop.Image.12">
                  <p:embed/>
                </p:oleObj>
              </mc:Choice>
              <mc:Fallback>
                <p:oleObj name="Image" r:id="rId3" imgW="12317400" imgH="55108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943" y="1412776"/>
                        <a:ext cx="3527033" cy="1853431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정육면체 11">
            <a:extLst>
              <a:ext uri="{FF2B5EF4-FFF2-40B4-BE49-F238E27FC236}">
                <a16:creationId xmlns:a16="http://schemas.microsoft.com/office/drawing/2014/main" id="{58E4D9EC-9479-453E-8B2B-A6F79CD1AF22}"/>
              </a:ext>
            </a:extLst>
          </p:cNvPr>
          <p:cNvSpPr/>
          <p:nvPr/>
        </p:nvSpPr>
        <p:spPr>
          <a:xfrm>
            <a:off x="4823541" y="2188279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.Java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.xml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29F4E-D7F6-418A-B795-B8F2462631FF}"/>
              </a:ext>
            </a:extLst>
          </p:cNvPr>
          <p:cNvSpPr txBox="1"/>
          <p:nvPr/>
        </p:nvSpPr>
        <p:spPr>
          <a:xfrm>
            <a:off x="5189173" y="217669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정육면체 12">
            <a:extLst>
              <a:ext uri="{FF2B5EF4-FFF2-40B4-BE49-F238E27FC236}">
                <a16:creationId xmlns:a16="http://schemas.microsoft.com/office/drawing/2014/main" id="{9FE2478F-8ABF-46C0-A3F7-E893D7F2E366}"/>
              </a:ext>
            </a:extLst>
          </p:cNvPr>
          <p:cNvSpPr/>
          <p:nvPr/>
        </p:nvSpPr>
        <p:spPr>
          <a:xfrm>
            <a:off x="2843808" y="4437112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Intent(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ActivityPlayer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9D2E3-AD48-485C-9640-DBF99DBF9AAA}"/>
              </a:ext>
            </a:extLst>
          </p:cNvPr>
          <p:cNvSpPr txBox="1"/>
          <p:nvPr/>
        </p:nvSpPr>
        <p:spPr>
          <a:xfrm>
            <a:off x="3090886" y="442553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37CE4D0-14C9-4302-B9C4-95B0BA6F9617}"/>
              </a:ext>
            </a:extLst>
          </p:cNvPr>
          <p:cNvSpPr/>
          <p:nvPr/>
        </p:nvSpPr>
        <p:spPr>
          <a:xfrm>
            <a:off x="6732240" y="4437112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Intent(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E14EA-05ED-4B51-BEA1-DABF0791B537}"/>
              </a:ext>
            </a:extLst>
          </p:cNvPr>
          <p:cNvSpPr txBox="1"/>
          <p:nvPr/>
        </p:nvSpPr>
        <p:spPr>
          <a:xfrm>
            <a:off x="6979318" y="442553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F108F79-3C94-400C-B9AC-D6D131CAB1BB}"/>
              </a:ext>
            </a:extLst>
          </p:cNvPr>
          <p:cNvSpPr/>
          <p:nvPr/>
        </p:nvSpPr>
        <p:spPr>
          <a:xfrm rot="2700000">
            <a:off x="4332043" y="3501221"/>
            <a:ext cx="410624" cy="772127"/>
          </a:xfrm>
          <a:prstGeom prst="downArrow">
            <a:avLst>
              <a:gd name="adj1" fmla="val 50000"/>
              <a:gd name="adj2" fmla="val 5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D9CC81F-B9D4-40E5-AA1E-C88F47766F82}"/>
              </a:ext>
            </a:extLst>
          </p:cNvPr>
          <p:cNvSpPr/>
          <p:nvPr/>
        </p:nvSpPr>
        <p:spPr>
          <a:xfrm rot="18900000">
            <a:off x="6542456" y="3460421"/>
            <a:ext cx="408695" cy="772127"/>
          </a:xfrm>
          <a:prstGeom prst="downArrow">
            <a:avLst>
              <a:gd name="adj1" fmla="val 50000"/>
              <a:gd name="adj2" fmla="val 5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7DE641-9170-42CE-995A-2AE23FA9334A}"/>
              </a:ext>
            </a:extLst>
          </p:cNvPr>
          <p:cNvSpPr txBox="1"/>
          <p:nvPr/>
        </p:nvSpPr>
        <p:spPr>
          <a:xfrm>
            <a:off x="2664433" y="3402672"/>
            <a:ext cx="198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Button.onClick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65BCF7-D82B-4D4A-AE44-F17CEC6AC0C2}"/>
              </a:ext>
            </a:extLst>
          </p:cNvPr>
          <p:cNvSpPr txBox="1"/>
          <p:nvPr/>
        </p:nvSpPr>
        <p:spPr>
          <a:xfrm>
            <a:off x="6720402" y="3402672"/>
            <a:ext cx="198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Button.onClick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9F78AF-B03B-467A-9B1F-CEF7F658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7E8D6898-9F9B-45D4-9BC7-A1206F68F3CE}"/>
              </a:ext>
            </a:extLst>
          </p:cNvPr>
          <p:cNvSpPr txBox="1">
            <a:spLocks/>
          </p:cNvSpPr>
          <p:nvPr/>
        </p:nvSpPr>
        <p:spPr bwMode="auto">
          <a:xfrm>
            <a:off x="6705600" y="638132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1161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828943" y="260648"/>
            <a:ext cx="74168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 모듈</a:t>
            </a:r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C9FDA924-F1CD-4D17-9059-0AF24B0E0FFA}"/>
              </a:ext>
            </a:extLst>
          </p:cNvPr>
          <p:cNvSpPr/>
          <p:nvPr/>
        </p:nvSpPr>
        <p:spPr>
          <a:xfrm>
            <a:off x="4788024" y="2348880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F0301-E0FE-4A79-8BD1-52F9627EEC83}"/>
              </a:ext>
            </a:extLst>
          </p:cNvPr>
          <p:cNvSpPr txBox="1"/>
          <p:nvPr/>
        </p:nvSpPr>
        <p:spPr>
          <a:xfrm>
            <a:off x="4876337" y="2378986"/>
            <a:ext cx="15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Main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CB9678B9-9F59-410F-A4D8-45AE3BB91BF0}"/>
              </a:ext>
            </a:extLst>
          </p:cNvPr>
          <p:cNvSpPr/>
          <p:nvPr/>
        </p:nvSpPr>
        <p:spPr>
          <a:xfrm>
            <a:off x="1958119" y="4293096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query()</a:t>
            </a:r>
          </a:p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error()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30CEB-EE58-4EEF-B29A-D44307EAA25D}"/>
              </a:ext>
            </a:extLst>
          </p:cNvPr>
          <p:cNvSpPr txBox="1"/>
          <p:nvPr/>
        </p:nvSpPr>
        <p:spPr>
          <a:xfrm>
            <a:off x="2205197" y="43071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체크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3B2B0924-F25E-4116-96B2-D57B9E0B365C}"/>
              </a:ext>
            </a:extLst>
          </p:cNvPr>
          <p:cNvSpPr/>
          <p:nvPr/>
        </p:nvSpPr>
        <p:spPr>
          <a:xfrm>
            <a:off x="4644293" y="4318776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connect()</a:t>
            </a:r>
          </a:p>
          <a:p>
            <a:pPr algn="ctr"/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mysqli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select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6AEE4-251F-41C0-8B02-A7AC083FB784}"/>
              </a:ext>
            </a:extLst>
          </p:cNvPr>
          <p:cNvSpPr txBox="1"/>
          <p:nvPr/>
        </p:nvSpPr>
        <p:spPr>
          <a:xfrm>
            <a:off x="4891371" y="43071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</a:t>
            </a:r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C5DABB4D-FE9F-4425-887C-19FEE2E5717D}"/>
              </a:ext>
            </a:extLst>
          </p:cNvPr>
          <p:cNvSpPr/>
          <p:nvPr/>
        </p:nvSpPr>
        <p:spPr>
          <a:xfrm>
            <a:off x="2026602" y="1804320"/>
            <a:ext cx="1727051" cy="1594984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7EFBB-94FC-4E97-BB79-CDA1AEF6F7B5}"/>
              </a:ext>
            </a:extLst>
          </p:cNvPr>
          <p:cNvSpPr txBox="1"/>
          <p:nvPr/>
        </p:nvSpPr>
        <p:spPr>
          <a:xfrm>
            <a:off x="2114915" y="183442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E0B2F33D-1FEE-41F4-974F-6A0B53D5C3F3}"/>
              </a:ext>
            </a:extLst>
          </p:cNvPr>
          <p:cNvSpPr/>
          <p:nvPr/>
        </p:nvSpPr>
        <p:spPr>
          <a:xfrm>
            <a:off x="7330467" y="4318776"/>
            <a:ext cx="1727051" cy="1077928"/>
          </a:xfrm>
          <a:prstGeom prst="cube">
            <a:avLst>
              <a:gd name="adj" fmla="val 492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“insert” “delete”</a:t>
            </a:r>
          </a:p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“update”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5B584-D6C9-4915-8CF6-AF94F0386035}"/>
              </a:ext>
            </a:extLst>
          </p:cNvPr>
          <p:cNvSpPr txBox="1"/>
          <p:nvPr/>
        </p:nvSpPr>
        <p:spPr>
          <a:xfrm>
            <a:off x="7577545" y="430719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F20CCA-C313-41E8-8C4A-D3830B2B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0312BFD1-3093-4A1A-A21E-855EE3C5B669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39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화살표: 아래쪽 19">
            <a:extLst>
              <a:ext uri="{FF2B5EF4-FFF2-40B4-BE49-F238E27FC236}">
                <a16:creationId xmlns:a16="http://schemas.microsoft.com/office/drawing/2014/main" id="{4D9CC81F-B9D4-40E5-AA1E-C88F47766F82}"/>
              </a:ext>
            </a:extLst>
          </p:cNvPr>
          <p:cNvSpPr/>
          <p:nvPr/>
        </p:nvSpPr>
        <p:spPr>
          <a:xfrm rot="18900000">
            <a:off x="6762490" y="3526830"/>
            <a:ext cx="408695" cy="772127"/>
          </a:xfrm>
          <a:prstGeom prst="downArrow">
            <a:avLst>
              <a:gd name="adj1" fmla="val 50000"/>
              <a:gd name="adj2" fmla="val 5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아래쪽 19">
            <a:extLst>
              <a:ext uri="{FF2B5EF4-FFF2-40B4-BE49-F238E27FC236}">
                <a16:creationId xmlns:a16="http://schemas.microsoft.com/office/drawing/2014/main" id="{4D9CC81F-B9D4-40E5-AA1E-C88F47766F82}"/>
              </a:ext>
            </a:extLst>
          </p:cNvPr>
          <p:cNvSpPr/>
          <p:nvPr/>
        </p:nvSpPr>
        <p:spPr>
          <a:xfrm>
            <a:off x="5366684" y="3495409"/>
            <a:ext cx="408695" cy="772127"/>
          </a:xfrm>
          <a:prstGeom prst="downArrow">
            <a:avLst>
              <a:gd name="adj1" fmla="val 50000"/>
              <a:gd name="adj2" fmla="val 5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D9CC81F-B9D4-40E5-AA1E-C88F47766F82}"/>
              </a:ext>
            </a:extLst>
          </p:cNvPr>
          <p:cNvSpPr/>
          <p:nvPr/>
        </p:nvSpPr>
        <p:spPr>
          <a:xfrm rot="3013271">
            <a:off x="4012499" y="3513405"/>
            <a:ext cx="408695" cy="772127"/>
          </a:xfrm>
          <a:prstGeom prst="downArrow">
            <a:avLst>
              <a:gd name="adj1" fmla="val 50000"/>
              <a:gd name="adj2" fmla="val 5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9059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09A812-FE33-41DA-BA18-FCC2E95760C3}"/>
              </a:ext>
            </a:extLst>
          </p:cNvPr>
          <p:cNvSpPr/>
          <p:nvPr/>
        </p:nvSpPr>
        <p:spPr>
          <a:xfrm>
            <a:off x="3059832" y="992276"/>
            <a:ext cx="3807453" cy="8678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4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159838" y="976958"/>
            <a:ext cx="3712876" cy="86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청각장애인에 대한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수요조사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의견수렴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CB13FA-EDF5-4943-9811-B792D3C3BB58}"/>
              </a:ext>
            </a:extLst>
          </p:cNvPr>
          <p:cNvSpPr/>
          <p:nvPr/>
        </p:nvSpPr>
        <p:spPr>
          <a:xfrm>
            <a:off x="924198" y="2296742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C000"/>
                </a:solidFill>
              </a:rPr>
              <a:t>시흥시 농아인 협회</a:t>
            </a:r>
            <a:endParaRPr lang="en-US" altLang="ko-KR" sz="2000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방문하여 조사 실행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36EE2-D373-4F2A-BECD-932FC9109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6" y="1976797"/>
            <a:ext cx="6539265" cy="4711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FEBBA3-A495-4F7B-8A26-79B208F20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550"/>
            <a:ext cx="6660231" cy="4904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693D0E-F2F0-49D5-B882-E8B941E75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3100"/>
            <a:ext cx="6660231" cy="4914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930EFA-1C76-495A-9C43-CDA28DDA1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6660230" cy="4914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158FF2-9309-48B8-B55D-66468AD6C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666023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75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 descr="fImage139913136500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1322388"/>
            <a:ext cx="2266950" cy="2270125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9CB10-E04C-4279-A92F-63AF08A82F66}"/>
              </a:ext>
            </a:extLst>
          </p:cNvPr>
          <p:cNvSpPr txBox="1"/>
          <p:nvPr/>
        </p:nvSpPr>
        <p:spPr>
          <a:xfrm>
            <a:off x="251520" y="1647310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 (Beats per minute)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음악의 속도를 숫자로 표시한 것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그 수가 클수록 빠르다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9CB10-E04C-4279-A92F-63AF08A82F66}"/>
              </a:ext>
            </a:extLst>
          </p:cNvPr>
          <p:cNvSpPr txBox="1"/>
          <p:nvPr/>
        </p:nvSpPr>
        <p:spPr>
          <a:xfrm>
            <a:off x="251520" y="3139031"/>
            <a:ext cx="5544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4/4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박자를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바탕으로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눈이 피로하지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않은 </a:t>
            </a:r>
            <a:b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마디 간격의 생성 기준 값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산정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값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bpm=120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마디</a:t>
            </a:r>
            <a:r>
              <a:rPr lang="en-US" altLang="ko-KR" sz="24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시간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(Time)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 값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en-US" altLang="ko-KR" sz="2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T=2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마디 간격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(Location)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값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L=4</a:t>
            </a:r>
          </a:p>
          <a:p>
            <a:endParaRPr lang="en-US" altLang="ko-KR" sz="16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03648" y="5715"/>
            <a:ext cx="67965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5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.9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BPM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63C0B-384C-4A05-B2A1-E51B5657EB14}"/>
              </a:ext>
            </a:extLst>
          </p:cNvPr>
          <p:cNvSpPr txBox="1"/>
          <p:nvPr/>
        </p:nvSpPr>
        <p:spPr>
          <a:xfrm>
            <a:off x="5652120" y="392807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마디선</a:t>
            </a:r>
            <a:r>
              <a:rPr lang="ko-KR" altLang="en-US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이동 속도 </a:t>
            </a:r>
            <a:b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=&gt; M = BPM / 10</a:t>
            </a:r>
            <a:endParaRPr lang="ko-KR" altLang="en-US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2C489D-583B-401C-BA5D-47DB8DB6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BFBDB36B-4F32-481C-8EB3-DC7042EEBEEB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40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05211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69CB10-E04C-4279-A92F-63AF08A82F66}"/>
              </a:ext>
            </a:extLst>
          </p:cNvPr>
          <p:cNvSpPr txBox="1"/>
          <p:nvPr/>
        </p:nvSpPr>
        <p:spPr>
          <a:xfrm>
            <a:off x="6084168" y="778059"/>
            <a:ext cx="29617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기준값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  <a:r>
              <a:rPr lang="en-US" altLang="ko-KR" sz="2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bpm=120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기준값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en-US" altLang="ko-KR" sz="16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T=2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값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=&gt; </a:t>
            </a:r>
            <a:r>
              <a:rPr lang="en-US" altLang="ko-KR" sz="16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9CB10-E04C-4279-A92F-63AF08A82F66}"/>
                  </a:ext>
                </a:extLst>
              </p:cNvPr>
              <p:cNvSpPr txBox="1"/>
              <p:nvPr/>
            </p:nvSpPr>
            <p:spPr>
              <a:xfrm>
                <a:off x="386124" y="1052736"/>
                <a:ext cx="7498244" cy="2426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Ex1)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새로운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bpm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변수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-&gt; </a:t>
                </a:r>
                <a:r>
                  <a:rPr lang="en-US" altLang="ko-KR" sz="2000" b="1" dirty="0" err="1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new_bpm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60</a:t>
                </a:r>
              </a:p>
              <a:p>
                <a:endPara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Time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𝑻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bpm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 err="1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new_bpm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== 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𝒃𝒑𝒎</m:t>
                            </m:r>
                          </m:num>
                          <m:den>
                            <m:r>
                              <a:rPr lang="en-US" altLang="ko-KR" sz="2000" b="1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𝒏𝒆𝒘</m:t>
                            </m:r>
                            <m:r>
                              <a:rPr lang="en-US" altLang="ko-KR" sz="2000" b="1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ko-KR" sz="2000" b="1" i="1" smtClean="0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𝒃𝒑𝒎</m:t>
                            </m:r>
                          </m:den>
                        </m:f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==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				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𝒃𝒑𝒎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= 60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//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𝑻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4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2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69CB10-E04C-4279-A92F-63AF08A8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24" y="1052736"/>
                <a:ext cx="7498244" cy="2426113"/>
              </a:xfrm>
              <a:prstGeom prst="rect">
                <a:avLst/>
              </a:prstGeom>
              <a:blipFill rotWithShape="1">
                <a:blip r:embed="rId2"/>
                <a:stretch>
                  <a:fillRect l="-813" t="-1256" b="-3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69CB10-E04C-4279-A92F-63AF08A82F66}"/>
                  </a:ext>
                </a:extLst>
              </p:cNvPr>
              <p:cNvSpPr txBox="1"/>
              <p:nvPr/>
            </p:nvSpPr>
            <p:spPr>
              <a:xfrm>
                <a:off x="386124" y="3700588"/>
                <a:ext cx="7862228" cy="2426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Ex2)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새로운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bpm </a:t>
                </a:r>
                <a:r>
                  <a:rPr lang="ko-KR" altLang="en-US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변수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=&gt; </a:t>
                </a:r>
                <a:r>
                  <a:rPr lang="en-US" altLang="ko-KR" sz="2000" b="1" dirty="0" err="1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new_bpm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240</a:t>
                </a:r>
              </a:p>
              <a:p>
                <a:endPara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Time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𝑻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bpm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 err="1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new_bpm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== 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240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20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𝒃𝒑𝒎</m:t>
                            </m:r>
                          </m:num>
                          <m:den>
                            <m:r>
                              <a:rPr lang="en-US" altLang="ko-KR" sz="2000" b="1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𝒏𝒆𝒘</m:t>
                            </m:r>
                            <m:r>
                              <a:rPr lang="en-US" altLang="ko-KR" sz="2000" b="1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_</m:t>
                            </m:r>
                            <m:r>
                              <a:rPr lang="en-US" altLang="ko-KR" sz="2000" b="1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  <m:t>𝒃𝒑𝒎</m:t>
                            </m:r>
                          </m:den>
                        </m:f>
                        <m:r>
                          <a:rPr lang="en-US" altLang="ko-KR" sz="20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sz="20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==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000" b="1" dirty="0">
                    <a:solidFill>
                      <a:srgbClr val="FFC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endParaRPr lang="en-US" altLang="ko-KR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				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𝒃𝒑𝒎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= 240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//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𝑻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00B0F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00B0F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=1 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𝑳</m:t>
                        </m:r>
                      </m:e>
                      <m:sup>
                        <m:r>
                          <a:rPr lang="en-US" altLang="ko-KR" sz="2000" b="1" i="1">
                            <a:solidFill>
                              <a:srgbClr val="92D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92D05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=8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69CB10-E04C-4279-A92F-63AF08A82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24" y="3700588"/>
                <a:ext cx="7862228" cy="2426113"/>
              </a:xfrm>
              <a:prstGeom prst="rect">
                <a:avLst/>
              </a:prstGeom>
              <a:blipFill rotWithShape="1">
                <a:blip r:embed="rId3"/>
                <a:stretch>
                  <a:fillRect l="-775" t="-1256" b="-3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331640" y="0"/>
            <a:ext cx="679654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BPM </a:t>
            </a:r>
            <a:r>
              <a:rPr lang="ko-KR" altLang="en-US" sz="2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430D03-E348-4AD4-95B5-E607A35C0993}"/>
              </a:ext>
            </a:extLst>
          </p:cNvPr>
          <p:cNvCxnSpPr/>
          <p:nvPr/>
        </p:nvCxnSpPr>
        <p:spPr>
          <a:xfrm>
            <a:off x="179512" y="3573016"/>
            <a:ext cx="87849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566BE0-DCEC-403C-88DD-2A85BEF7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AD55707-33E7-4253-A8D2-7ADB73AA5949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41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2021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5715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0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.10</a:t>
            </a:r>
            <a:r>
              <a:rPr lang="ko-KR" altLang="en-US" sz="40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BPM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작동 원리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36E6B8-4E1C-4AD7-ACAB-935CD53D25CB}"/>
              </a:ext>
            </a:extLst>
          </p:cNvPr>
          <p:cNvSpPr/>
          <p:nvPr/>
        </p:nvSpPr>
        <p:spPr>
          <a:xfrm>
            <a:off x="1115616" y="1196752"/>
            <a:ext cx="230425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new_bpm</a:t>
            </a:r>
            <a:r>
              <a:rPr lang="en-US" altLang="ko-KR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60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BD9795-2C49-41E9-BB61-93DC864C3738}"/>
              </a:ext>
            </a:extLst>
          </p:cNvPr>
          <p:cNvSpPr/>
          <p:nvPr/>
        </p:nvSpPr>
        <p:spPr>
          <a:xfrm>
            <a:off x="899592" y="2230248"/>
            <a:ext cx="2675694" cy="923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마디선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 속도 </a:t>
            </a:r>
            <a:r>
              <a:rPr lang="en-US" altLang="ko-KR" sz="16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new_bpm</a:t>
            </a:r>
            <a:r>
              <a:rPr lang="en-US" altLang="ko-KR" sz="1600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(60)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/10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 6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298F4D-4DC9-416F-93D1-200836BD3ED6}"/>
              </a:ext>
            </a:extLst>
          </p:cNvPr>
          <p:cNvSpPr/>
          <p:nvPr/>
        </p:nvSpPr>
        <p:spPr>
          <a:xfrm>
            <a:off x="1115616" y="3591658"/>
            <a:ext cx="2088232" cy="923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주기 </a:t>
            </a:r>
            <a:r>
              <a:rPr lang="en-US" altLang="ko-KR" sz="16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T`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6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EFDCFC-C0BF-4C64-867F-73174D0D89F1}"/>
              </a:ext>
            </a:extLst>
          </p:cNvPr>
          <p:cNvSpPr/>
          <p:nvPr/>
        </p:nvSpPr>
        <p:spPr>
          <a:xfrm>
            <a:off x="1259632" y="4999558"/>
            <a:ext cx="1872208" cy="923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마디 간격 </a:t>
            </a:r>
            <a:r>
              <a:rPr lang="en-US" altLang="ko-KR" sz="1600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L`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69B7C7-A722-4AF7-B833-6C9945F2AE84}"/>
              </a:ext>
            </a:extLst>
          </p:cNvPr>
          <p:cNvSpPr/>
          <p:nvPr/>
        </p:nvSpPr>
        <p:spPr>
          <a:xfrm>
            <a:off x="5076056" y="4813375"/>
            <a:ext cx="2912368" cy="1207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강박 생성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주기 결정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초기화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73CF5B-0FA1-423D-B1D6-F34B096E9EA1}"/>
              </a:ext>
            </a:extLst>
          </p:cNvPr>
          <p:cNvSpPr/>
          <p:nvPr/>
        </p:nvSpPr>
        <p:spPr>
          <a:xfrm>
            <a:off x="5220072" y="2636912"/>
            <a:ext cx="2768352" cy="11127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약박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생존 주기 결정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39CE275-E85B-4C69-89CE-EA4F94E9F215}"/>
              </a:ext>
            </a:extLst>
          </p:cNvPr>
          <p:cNvSpPr/>
          <p:nvPr/>
        </p:nvSpPr>
        <p:spPr>
          <a:xfrm>
            <a:off x="2051720" y="1916832"/>
            <a:ext cx="288032" cy="18301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90B24DE-D833-4060-A4FB-4F9458011E09}"/>
              </a:ext>
            </a:extLst>
          </p:cNvPr>
          <p:cNvSpPr/>
          <p:nvPr/>
        </p:nvSpPr>
        <p:spPr>
          <a:xfrm>
            <a:off x="2051720" y="3304354"/>
            <a:ext cx="288032" cy="18301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F6EDE1E-F0A9-4308-AF55-E78D6FDDECA3}"/>
              </a:ext>
            </a:extLst>
          </p:cNvPr>
          <p:cNvSpPr/>
          <p:nvPr/>
        </p:nvSpPr>
        <p:spPr>
          <a:xfrm>
            <a:off x="2051720" y="4670954"/>
            <a:ext cx="288032" cy="18301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9193576B-127E-43B4-A9E8-D4BE909A0898}"/>
              </a:ext>
            </a:extLst>
          </p:cNvPr>
          <p:cNvSpPr/>
          <p:nvPr/>
        </p:nvSpPr>
        <p:spPr>
          <a:xfrm rot="16200000">
            <a:off x="4037697" y="5301844"/>
            <a:ext cx="288032" cy="318757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49B6D99-6F4F-4836-84BE-EE897468C7A7}"/>
              </a:ext>
            </a:extLst>
          </p:cNvPr>
          <p:cNvSpPr/>
          <p:nvPr/>
        </p:nvSpPr>
        <p:spPr>
          <a:xfrm rot="10800000">
            <a:off x="6444208" y="3933056"/>
            <a:ext cx="288032" cy="665892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FB05F45-5A8E-471C-A6EC-B39151D20E5A}"/>
              </a:ext>
            </a:extLst>
          </p:cNvPr>
          <p:cNvSpPr/>
          <p:nvPr/>
        </p:nvSpPr>
        <p:spPr>
          <a:xfrm>
            <a:off x="5364088" y="1268760"/>
            <a:ext cx="237626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마디선의 생성과 제거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원활히 작동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3ECE0765-4AE8-47C6-BA5F-F5017B476629}"/>
              </a:ext>
            </a:extLst>
          </p:cNvPr>
          <p:cNvSpPr/>
          <p:nvPr/>
        </p:nvSpPr>
        <p:spPr>
          <a:xfrm rot="10800000">
            <a:off x="6444208" y="2030123"/>
            <a:ext cx="288032" cy="318757"/>
          </a:xfrm>
          <a:prstGeom prst="down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A638C7D1-0886-462F-8EE5-524EC71CCA96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42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cxnSp>
        <p:nvCxnSpPr>
          <p:cNvPr id="8" name="꺾인 연결선 7"/>
          <p:cNvCxnSpPr>
            <a:stCxn id="14" idx="3"/>
            <a:endCxn id="5" idx="3"/>
          </p:cNvCxnSpPr>
          <p:nvPr/>
        </p:nvCxnSpPr>
        <p:spPr>
          <a:xfrm>
            <a:off x="7988424" y="3193308"/>
            <a:ext cx="12700" cy="2224024"/>
          </a:xfrm>
          <a:prstGeom prst="bentConnector3">
            <a:avLst>
              <a:gd name="adj1" fmla="val 180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9203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5715"/>
            <a:ext cx="82089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40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.10</a:t>
            </a:r>
            <a:r>
              <a:rPr lang="ko-KR" altLang="en-US" sz="40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BPM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작동 원리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3E8F65-FB1F-4FC2-B311-B3CA23C053DC}"/>
              </a:ext>
            </a:extLst>
          </p:cNvPr>
          <p:cNvSpPr/>
          <p:nvPr/>
        </p:nvSpPr>
        <p:spPr>
          <a:xfrm>
            <a:off x="971600" y="2204864"/>
            <a:ext cx="216024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34140C-8BAF-49A2-9A88-E1CA0BD1BD60}"/>
              </a:ext>
            </a:extLst>
          </p:cNvPr>
          <p:cNvSpPr/>
          <p:nvPr/>
        </p:nvSpPr>
        <p:spPr>
          <a:xfrm>
            <a:off x="2915816" y="2340959"/>
            <a:ext cx="144016" cy="1520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AE1F4F-94BD-4E61-9ED4-6CCD1FDE1BCF}"/>
              </a:ext>
            </a:extLst>
          </p:cNvPr>
          <p:cNvSpPr/>
          <p:nvPr/>
        </p:nvSpPr>
        <p:spPr>
          <a:xfrm>
            <a:off x="8460432" y="2181101"/>
            <a:ext cx="216024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03D830-4C09-4D1C-936D-223C9F86B4AB}"/>
              </a:ext>
            </a:extLst>
          </p:cNvPr>
          <p:cNvSpPr/>
          <p:nvPr/>
        </p:nvSpPr>
        <p:spPr>
          <a:xfrm>
            <a:off x="4752020" y="2340959"/>
            <a:ext cx="144016" cy="1520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B13C135-747E-4A5E-832E-87D2E97A83B9}"/>
              </a:ext>
            </a:extLst>
          </p:cNvPr>
          <p:cNvSpPr/>
          <p:nvPr/>
        </p:nvSpPr>
        <p:spPr>
          <a:xfrm>
            <a:off x="6696236" y="2340958"/>
            <a:ext cx="144016" cy="1520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9952A914-226B-4516-9572-057A84343EE5}"/>
              </a:ext>
            </a:extLst>
          </p:cNvPr>
          <p:cNvSpPr/>
          <p:nvPr/>
        </p:nvSpPr>
        <p:spPr>
          <a:xfrm>
            <a:off x="971600" y="1591926"/>
            <a:ext cx="7704856" cy="144016"/>
          </a:xfrm>
          <a:prstGeom prst="left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D2BF-64DB-43F8-9E95-53A07926390D}"/>
              </a:ext>
            </a:extLst>
          </p:cNvPr>
          <p:cNvSpPr txBox="1"/>
          <p:nvPr/>
        </p:nvSpPr>
        <p:spPr>
          <a:xfrm>
            <a:off x="2627784" y="908720"/>
            <a:ext cx="322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강박의 재생성 총 거리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t_M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120</a:t>
            </a: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강박의 재생성 주기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T` = 4</a:t>
            </a:r>
            <a:r>
              <a:rPr lang="ko-KR" altLang="en-US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F4C4C-4D05-45FA-AF6A-8E2D9B690683}"/>
              </a:ext>
            </a:extLst>
          </p:cNvPr>
          <p:cNvSpPr txBox="1"/>
          <p:nvPr/>
        </p:nvSpPr>
        <p:spPr>
          <a:xfrm>
            <a:off x="354279" y="4149080"/>
            <a:ext cx="1622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생성위치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(x=0,y=0,z=0)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264E07A0-DB19-4449-A4F3-5AF5EB8AC989}"/>
              </a:ext>
            </a:extLst>
          </p:cNvPr>
          <p:cNvSpPr/>
          <p:nvPr/>
        </p:nvSpPr>
        <p:spPr>
          <a:xfrm>
            <a:off x="683568" y="5661248"/>
            <a:ext cx="7992888" cy="216024"/>
          </a:xfrm>
          <a:prstGeom prst="lef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D83C51-B6CF-4CA3-9C56-AD9CE0E3A568}"/>
              </a:ext>
            </a:extLst>
          </p:cNvPr>
          <p:cNvSpPr txBox="1"/>
          <p:nvPr/>
        </p:nvSpPr>
        <p:spPr>
          <a:xfrm>
            <a:off x="3952083" y="5848139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속도 </a:t>
            </a:r>
            <a:r>
              <a:rPr lang="en-US" altLang="ko-KR" sz="20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= </a:t>
            </a:r>
            <a:r>
              <a:rPr lang="en-US" altLang="ko-KR" sz="2000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New_bpm</a:t>
            </a:r>
            <a:r>
              <a:rPr lang="en-US" altLang="ko-KR" sz="20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/10</a:t>
            </a:r>
            <a:endParaRPr lang="ko-KR" altLang="en-US" sz="20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CF8D71-4B2E-4079-B510-B04EF24B02D6}"/>
              </a:ext>
            </a:extLst>
          </p:cNvPr>
          <p:cNvSpPr txBox="1"/>
          <p:nvPr/>
        </p:nvSpPr>
        <p:spPr>
          <a:xfrm>
            <a:off x="1894079" y="3813361"/>
            <a:ext cx="211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(x=0+(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,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y,z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4729F-1650-44FB-8CD4-0388B8F83C03}"/>
              </a:ext>
            </a:extLst>
          </p:cNvPr>
          <p:cNvSpPr txBox="1"/>
          <p:nvPr/>
        </p:nvSpPr>
        <p:spPr>
          <a:xfrm>
            <a:off x="3779912" y="4355812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(x=30+(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,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y,z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5C2044-4D05-47C5-B36E-0088EA785314}"/>
              </a:ext>
            </a:extLst>
          </p:cNvPr>
          <p:cNvSpPr txBox="1"/>
          <p:nvPr/>
        </p:nvSpPr>
        <p:spPr>
          <a:xfrm>
            <a:off x="2671434" y="198506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x=30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D05C40-0951-4275-9447-A9933CA34DC0}"/>
              </a:ext>
            </a:extLst>
          </p:cNvPr>
          <p:cNvSpPr txBox="1"/>
          <p:nvPr/>
        </p:nvSpPr>
        <p:spPr>
          <a:xfrm>
            <a:off x="4427984" y="197162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x=60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DFDDE6-08E8-4566-8A6E-33755498A6A7}"/>
              </a:ext>
            </a:extLst>
          </p:cNvPr>
          <p:cNvSpPr txBox="1"/>
          <p:nvPr/>
        </p:nvSpPr>
        <p:spPr>
          <a:xfrm>
            <a:off x="6451350" y="197954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x=90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EC33BC-1692-45E7-A79D-A6833F91AD06}"/>
              </a:ext>
            </a:extLst>
          </p:cNvPr>
          <p:cNvSpPr txBox="1"/>
          <p:nvPr/>
        </p:nvSpPr>
        <p:spPr>
          <a:xfrm>
            <a:off x="795668" y="183553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x=0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779BDC-FEBD-4A21-9299-20789DDFCC5E}"/>
              </a:ext>
            </a:extLst>
          </p:cNvPr>
          <p:cNvSpPr txBox="1"/>
          <p:nvPr/>
        </p:nvSpPr>
        <p:spPr>
          <a:xfrm>
            <a:off x="7668305" y="4180482"/>
            <a:ext cx="1622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후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강박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생성위치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(x=0,y=0,z=0)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C2E9C8-9773-45A1-AB27-0602F562803C}"/>
              </a:ext>
            </a:extLst>
          </p:cNvPr>
          <p:cNvSpPr txBox="1"/>
          <p:nvPr/>
        </p:nvSpPr>
        <p:spPr>
          <a:xfrm>
            <a:off x="8279743" y="182042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x=0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12C2A0-84BE-4563-8B72-CD6DB834841D}"/>
              </a:ext>
            </a:extLst>
          </p:cNvPr>
          <p:cNvSpPr txBox="1"/>
          <p:nvPr/>
        </p:nvSpPr>
        <p:spPr>
          <a:xfrm>
            <a:off x="5652218" y="5004942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(x=60+(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,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y,z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3AE4F7-29BA-4D16-85F1-035C1AB3DD29}"/>
              </a:ext>
            </a:extLst>
          </p:cNvPr>
          <p:cNvSpPr txBox="1"/>
          <p:nvPr/>
        </p:nvSpPr>
        <p:spPr>
          <a:xfrm>
            <a:off x="946932" y="896863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New_bpm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=60</a:t>
            </a:r>
            <a:endParaRPr lang="ko-KR" altLang="en-US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8E2DBA7-6F7C-4AEA-A779-B51362E78441}"/>
              </a:ext>
            </a:extLst>
          </p:cNvPr>
          <p:cNvSpPr/>
          <p:nvPr/>
        </p:nvSpPr>
        <p:spPr>
          <a:xfrm>
            <a:off x="946932" y="929045"/>
            <a:ext cx="5323196" cy="5693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9FBEA9-D6F1-4233-8198-98BFA0D6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43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슬라이드 번호 개체 틀 3">
            <a:extLst>
              <a:ext uri="{FF2B5EF4-FFF2-40B4-BE49-F238E27FC236}">
                <a16:creationId xmlns:a16="http://schemas.microsoft.com/office/drawing/2014/main" id="{63BBC87D-681D-4205-8A14-B4135F77E6E6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43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9914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29DC4F9-34E4-433A-AA7F-2033B434E321}"/>
              </a:ext>
            </a:extLst>
          </p:cNvPr>
          <p:cNvSpPr/>
          <p:nvPr/>
        </p:nvSpPr>
        <p:spPr>
          <a:xfrm>
            <a:off x="1713030" y="1268760"/>
            <a:ext cx="5811298" cy="58479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음정의 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가독성 증가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색채 법칙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8943" y="188640"/>
            <a:ext cx="74168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latinLnBrk="0" hangingPunct="0"/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3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40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모듈 설계 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 체계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E7226D-863A-4DA9-988D-2890F313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5B7137-A421-46D5-870D-2DC3ED0B52D9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8ED4B-0822-4547-B7A5-62D5573A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30" y="2044992"/>
            <a:ext cx="1131208" cy="4092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064239-EF11-4A69-AB12-03F22815B23B}"/>
              </a:ext>
            </a:extLst>
          </p:cNvPr>
          <p:cNvSpPr txBox="1"/>
          <p:nvPr/>
        </p:nvSpPr>
        <p:spPr>
          <a:xfrm>
            <a:off x="5627146" y="204499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무지개의 색깔 순서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A0AF0-1FB8-4A7F-A281-73F4BBE7F02C}"/>
              </a:ext>
            </a:extLst>
          </p:cNvPr>
          <p:cNvSpPr txBox="1"/>
          <p:nvPr/>
        </p:nvSpPr>
        <p:spPr>
          <a:xfrm>
            <a:off x="3245185" y="204499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음정의 순서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B3EAC7-BECA-4B4B-841A-D24D19BE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76" y="2780928"/>
            <a:ext cx="2493416" cy="2493416"/>
          </a:xfrm>
          <a:prstGeom prst="rect">
            <a:avLst/>
          </a:prstGeom>
        </p:spPr>
      </p:pic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26E02F6C-DFE2-47D6-B0CC-7D4D3DEE0E38}"/>
              </a:ext>
            </a:extLst>
          </p:cNvPr>
          <p:cNvSpPr/>
          <p:nvPr/>
        </p:nvSpPr>
        <p:spPr>
          <a:xfrm flipH="1">
            <a:off x="3310596" y="4221088"/>
            <a:ext cx="1621160" cy="864096"/>
          </a:xfrm>
          <a:prstGeom prst="curved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아래로 구부러짐 15">
            <a:extLst>
              <a:ext uri="{FF2B5EF4-FFF2-40B4-BE49-F238E27FC236}">
                <a16:creationId xmlns:a16="http://schemas.microsoft.com/office/drawing/2014/main" id="{1157B40F-FE53-4C41-A19A-8B3EEC2D142C}"/>
              </a:ext>
            </a:extLst>
          </p:cNvPr>
          <p:cNvSpPr/>
          <p:nvPr/>
        </p:nvSpPr>
        <p:spPr>
          <a:xfrm>
            <a:off x="3347864" y="3212976"/>
            <a:ext cx="1693452" cy="864096"/>
          </a:xfrm>
          <a:prstGeom prst="curved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4748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방법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539552" y="3789040"/>
            <a:ext cx="16711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2017.3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6532340" y="3861048"/>
            <a:ext cx="21602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Higher than 5.0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android OS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9" y="1515683"/>
            <a:ext cx="269769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15683"/>
            <a:ext cx="2489448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톱니 모양의 오른쪽 화살표 6"/>
          <p:cNvSpPr/>
          <p:nvPr/>
        </p:nvSpPr>
        <p:spPr>
          <a:xfrm>
            <a:off x="3491880" y="1700808"/>
            <a:ext cx="2088232" cy="576064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톱니 모양의 오른쪽 화살표 27"/>
          <p:cNvSpPr/>
          <p:nvPr/>
        </p:nvSpPr>
        <p:spPr>
          <a:xfrm rot="10800000">
            <a:off x="3488533" y="2595894"/>
            <a:ext cx="2088232" cy="576064"/>
          </a:xfrm>
          <a:prstGeom prst="notch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539552" y="5229200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– UI control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- Main function control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A9DF02-4EBA-46E3-87B3-B952B4FD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45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776FFD22-35AE-4502-AD3D-E8FD0586E74C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45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hlinkClick r:id="rId4" action="ppaction://hlinksldjump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249399176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방법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539552" y="5229200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AMP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MySQL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PHP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FC5AD-3597-4F8C-9F70-B1CDC47B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2" y="1247801"/>
            <a:ext cx="4902280" cy="39303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E1C74B-663E-4EDD-B1C4-8A03E0A8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46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BEE8AB73-D052-4FAE-983B-A67E6BB01FE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46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6755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98F973-9EFF-4385-A9D3-DA2F9DDC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68761"/>
            <a:ext cx="4716015" cy="4777233"/>
          </a:xfrm>
          <a:prstGeom prst="rect">
            <a:avLst/>
          </a:prstGeom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환경 및 방법</a:t>
            </a: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827584" y="1268760"/>
            <a:ext cx="30620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 dirty="0">
                <a:solidFill>
                  <a:schemeClr val="bg1"/>
                </a:solidFill>
                <a:effectLst>
                  <a:glow rad="139700">
                    <a:srgbClr val="92D050">
                      <a:alpha val="40000"/>
                    </a:srgbClr>
                  </a:glow>
                </a:effectLst>
                <a:latin typeface="Rage Italic" panose="03070502040507070304" pitchFamily="66" charset="0"/>
              </a:rPr>
              <a:t>버전 관리</a:t>
            </a:r>
            <a:r>
              <a: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3600" b="1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G</a:t>
            </a:r>
            <a:r>
              <a:rPr lang="ko-KR" altLang="en-US" sz="3200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it</a:t>
            </a:r>
            <a:r>
              <a:rPr lang="ko-KR" altLang="en-US" sz="3200" spc="300" dirty="0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 </a:t>
            </a:r>
            <a:r>
              <a:rPr lang="ko-KR" altLang="en-US" sz="3600" b="1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H</a:t>
            </a:r>
            <a:r>
              <a:rPr lang="ko-KR" altLang="en-US" sz="3200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ub</a:t>
            </a:r>
            <a:endParaRPr lang="ko-KR" altLang="en-US" sz="2000" spc="300" dirty="0">
              <a:solidFill>
                <a:srgbClr val="FFFFFF"/>
              </a:solidFill>
              <a:effectLst>
                <a:glow rad="139700">
                  <a:srgbClr val="FFC000">
                    <a:alpha val="40000"/>
                  </a:srgbClr>
                </a:glow>
              </a:effectLst>
              <a:latin typeface="Vladimir Script" panose="03050402040407070305" pitchFamily="66" charset="0"/>
            </a:endParaRP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683568" y="2792413"/>
            <a:ext cx="431958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https://github.com/</a:t>
            </a:r>
            <a:b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Hyunibang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Comprehensive-design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2308" name="Group 20"/>
          <p:cNvGrpSpPr>
            <a:grpSpLocks/>
          </p:cNvGrpSpPr>
          <p:nvPr/>
        </p:nvGrpSpPr>
        <p:grpSpPr bwMode="auto">
          <a:xfrm>
            <a:off x="467544" y="2214637"/>
            <a:ext cx="1458913" cy="422275"/>
            <a:chOff x="338" y="1413"/>
            <a:chExt cx="919" cy="266"/>
          </a:xfrm>
          <a:effectLst>
            <a:glow rad="101600">
              <a:srgbClr val="FF0000">
                <a:alpha val="40000"/>
              </a:srgbClr>
            </a:glow>
          </a:effectLst>
        </p:grpSpPr>
        <p:sp>
          <p:nvSpPr>
            <p:cNvPr id="12305" name="Rectangle 17"/>
            <p:cNvSpPr>
              <a:spLocks noChangeArrowheads="1"/>
            </p:cNvSpPr>
            <p:nvPr/>
          </p:nvSpPr>
          <p:spPr bwMode="auto">
            <a:xfrm>
              <a:off x="338" y="1413"/>
              <a:ext cx="91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2000" dirty="0" err="1">
                  <a:solidFill>
                    <a:srgbClr val="FFFFFF"/>
                  </a:solidFill>
                  <a:latin typeface="Rage Italic" panose="03070502040507070304" pitchFamily="66" charset="0"/>
                </a:rPr>
                <a:t>Repository</a:t>
              </a:r>
              <a:endPara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12307" name="AutoShape 19"/>
            <p:cNvSpPr>
              <a:spLocks noChangeArrowheads="1"/>
            </p:cNvSpPr>
            <p:nvPr/>
          </p:nvSpPr>
          <p:spPr bwMode="auto">
            <a:xfrm flipH="1">
              <a:off x="340" y="1413"/>
              <a:ext cx="917" cy="266"/>
            </a:xfrm>
            <a:prstGeom prst="wedgeRectCallout">
              <a:avLst>
                <a:gd name="adj1" fmla="val -40296"/>
                <a:gd name="adj2" fmla="val 94310"/>
              </a:avLst>
            </a:prstGeom>
            <a:noFill/>
            <a:ln w="12700" cap="flat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836613" y="4473575"/>
            <a:ext cx="321318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大 팀장 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이태건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dixorjs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人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팀원 : 이영현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hyunibang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人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팀원 : 라정우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LaJungWoo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2310" name="Group 22"/>
          <p:cNvGrpSpPr>
            <a:grpSpLocks/>
          </p:cNvGrpSpPr>
          <p:nvPr/>
        </p:nvGrpSpPr>
        <p:grpSpPr bwMode="auto">
          <a:xfrm>
            <a:off x="498475" y="3886200"/>
            <a:ext cx="1576388" cy="422275"/>
            <a:chOff x="314" y="2448"/>
            <a:chExt cx="993" cy="266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2311" name="Rectangle 23"/>
            <p:cNvSpPr>
              <a:spLocks noChangeArrowheads="1"/>
            </p:cNvSpPr>
            <p:nvPr/>
          </p:nvSpPr>
          <p:spPr bwMode="auto">
            <a:xfrm>
              <a:off x="314" y="2448"/>
              <a:ext cx="99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2000">
                  <a:solidFill>
                    <a:srgbClr val="FFFFFF"/>
                  </a:solidFill>
                  <a:latin typeface="Rage Italic" panose="03070502040507070304" pitchFamily="66" charset="0"/>
                </a:rPr>
                <a:t>Contributor</a:t>
              </a:r>
            </a:p>
          </p:txBody>
        </p:sp>
        <p:sp>
          <p:nvSpPr>
            <p:cNvPr id="12312" name="AutoShape 24"/>
            <p:cNvSpPr>
              <a:spLocks noChangeArrowheads="1"/>
            </p:cNvSpPr>
            <p:nvPr/>
          </p:nvSpPr>
          <p:spPr bwMode="auto">
            <a:xfrm flipH="1">
              <a:off x="341" y="2448"/>
              <a:ext cx="917" cy="266"/>
            </a:xfrm>
            <a:prstGeom prst="wedgeRectCallout">
              <a:avLst>
                <a:gd name="adj1" fmla="val -40296"/>
                <a:gd name="adj2" fmla="val 94310"/>
              </a:avLst>
            </a:prstGeom>
            <a:noFill/>
            <a:ln w="12700" cap="flat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5826125" y="3683000"/>
            <a:ext cx="3859213" cy="3125788"/>
            <a:chOff x="3670" y="2320"/>
            <a:chExt cx="2431" cy="1969"/>
          </a:xfrm>
        </p:grpSpPr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 rot="16200000">
              <a:off x="3634" y="3548"/>
              <a:ext cx="410" cy="111"/>
            </a:xfrm>
            <a:prstGeom prst="rightArrow">
              <a:avLst>
                <a:gd name="adj1" fmla="val 50000"/>
                <a:gd name="adj2" fmla="val 49454"/>
              </a:avLst>
            </a:prstGeom>
            <a:solidFill>
              <a:srgbClr val="FFFFFF">
                <a:alpha val="2078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3" name="AutoShape 5"/>
            <p:cNvSpPr>
              <a:spLocks noChangeArrowheads="1"/>
            </p:cNvSpPr>
            <p:nvPr/>
          </p:nvSpPr>
          <p:spPr bwMode="auto">
            <a:xfrm rot="16200000">
              <a:off x="3847" y="3358"/>
              <a:ext cx="754" cy="148"/>
            </a:xfrm>
            <a:prstGeom prst="rightArrow">
              <a:avLst>
                <a:gd name="adj1" fmla="val 50000"/>
                <a:gd name="adj2" fmla="val 49696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4" name="AutoShape 6"/>
            <p:cNvSpPr>
              <a:spLocks noChangeArrowheads="1"/>
            </p:cNvSpPr>
            <p:nvPr/>
          </p:nvSpPr>
          <p:spPr bwMode="auto">
            <a:xfrm rot="16200000">
              <a:off x="4109" y="3152"/>
              <a:ext cx="1130" cy="184"/>
            </a:xfrm>
            <a:prstGeom prst="rightArrow">
              <a:avLst>
                <a:gd name="adj1" fmla="val 50000"/>
                <a:gd name="adj2" fmla="val 49699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5" name="AutoShape 7"/>
            <p:cNvSpPr>
              <a:spLocks noChangeArrowheads="1"/>
            </p:cNvSpPr>
            <p:nvPr/>
          </p:nvSpPr>
          <p:spPr bwMode="auto">
            <a:xfrm rot="16200000">
              <a:off x="3587" y="3652"/>
              <a:ext cx="240" cy="73"/>
            </a:xfrm>
            <a:prstGeom prst="rightArrow">
              <a:avLst>
                <a:gd name="adj1" fmla="val 50000"/>
                <a:gd name="adj2" fmla="val 50030"/>
              </a:avLst>
            </a:prstGeom>
            <a:solidFill>
              <a:srgbClr val="FFFFFF">
                <a:alpha val="1568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6" name="AutoShape 8"/>
            <p:cNvSpPr>
              <a:spLocks noChangeArrowheads="1"/>
            </p:cNvSpPr>
            <p:nvPr/>
          </p:nvSpPr>
          <p:spPr bwMode="auto">
            <a:xfrm rot="16200000">
              <a:off x="3738" y="3444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764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7" name="AutoShape 9"/>
            <p:cNvSpPr>
              <a:spLocks noChangeArrowheads="1"/>
            </p:cNvSpPr>
            <p:nvPr/>
          </p:nvSpPr>
          <p:spPr bwMode="auto">
            <a:xfrm rot="16200000">
              <a:off x="3966" y="3238"/>
              <a:ext cx="959" cy="184"/>
            </a:xfrm>
            <a:prstGeom prst="rightArrow">
              <a:avLst>
                <a:gd name="adj1" fmla="val 50000"/>
                <a:gd name="adj2" fmla="val 49755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8" name="AutoShape 10"/>
            <p:cNvSpPr>
              <a:spLocks noChangeArrowheads="1"/>
            </p:cNvSpPr>
            <p:nvPr/>
          </p:nvSpPr>
          <p:spPr bwMode="auto">
            <a:xfrm rot="16200000">
              <a:off x="4997" y="3838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9" name="AutoShape 11"/>
            <p:cNvSpPr>
              <a:spLocks noChangeArrowheads="1"/>
            </p:cNvSpPr>
            <p:nvPr/>
          </p:nvSpPr>
          <p:spPr bwMode="auto">
            <a:xfrm rot="16200000">
              <a:off x="5424" y="4132"/>
              <a:ext cx="205" cy="109"/>
            </a:xfrm>
            <a:prstGeom prst="rightArrow">
              <a:avLst>
                <a:gd name="adj1" fmla="val 50000"/>
                <a:gd name="adj2" fmla="val 50701"/>
              </a:avLst>
            </a:prstGeom>
            <a:solidFill>
              <a:srgbClr val="FFFFFF">
                <a:alpha val="2078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0" name="Oval 12"/>
            <p:cNvSpPr>
              <a:spLocks noChangeArrowheads="1"/>
            </p:cNvSpPr>
            <p:nvPr/>
          </p:nvSpPr>
          <p:spPr bwMode="auto">
            <a:xfrm>
              <a:off x="4497" y="2496"/>
              <a:ext cx="343" cy="34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1" name="Oval 13"/>
            <p:cNvSpPr>
              <a:spLocks noChangeArrowheads="1"/>
            </p:cNvSpPr>
            <p:nvPr/>
          </p:nvSpPr>
          <p:spPr bwMode="auto">
            <a:xfrm>
              <a:off x="5357" y="3889"/>
              <a:ext cx="343" cy="34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4201" y="2320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2303" name="Text Box 15"/>
            <p:cNvSpPr txBox="1">
              <a:spLocks noChangeArrowheads="1"/>
            </p:cNvSpPr>
            <p:nvPr/>
          </p:nvSpPr>
          <p:spPr bwMode="auto">
            <a:xfrm>
              <a:off x="5787" y="3958"/>
              <a:ext cx="1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3251242F-7F63-458E-AAC1-F4F8A050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25294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B3ADC9CF-4245-4D24-B89E-323CBCCA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47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01187" y="88756"/>
            <a:ext cx="49183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데모 환경 설계</a:t>
            </a:r>
          </a:p>
        </p:txBody>
      </p:sp>
      <p:pic>
        <p:nvPicPr>
          <p:cNvPr id="1026" name="Picture 2" descr="Android 5.0 Lolipop Preview (lpx13d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600400" cy="48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9CB10-E04C-4279-A92F-63AF08A82F66}"/>
              </a:ext>
            </a:extLst>
          </p:cNvPr>
          <p:cNvSpPr txBox="1"/>
          <p:nvPr/>
        </p:nvSpPr>
        <p:spPr>
          <a:xfrm>
            <a:off x="3923928" y="1340768"/>
            <a:ext cx="487828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en-US" altLang="ko-KR" sz="2800" b="1" dirty="0">
                <a:solidFill>
                  <a:schemeClr val="bg1"/>
                </a:solidFill>
              </a:rPr>
              <a:t>Android</a:t>
            </a:r>
            <a:r>
              <a:rPr lang="en-US" altLang="ko-KR" sz="3200" b="1" dirty="0">
                <a:solidFill>
                  <a:schemeClr val="bg1"/>
                </a:solidFill>
              </a:rPr>
              <a:t> 5.0 </a:t>
            </a:r>
            <a:r>
              <a:rPr lang="en-US" altLang="ko-KR" sz="2400" b="1" dirty="0" err="1">
                <a:solidFill>
                  <a:schemeClr val="bg1"/>
                </a:solidFill>
              </a:rPr>
              <a:t>Lolipop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상위의 플랫폼을 지원하는 모든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</a:rPr>
              <a:t>디바이스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사용 가능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해상도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16:9 </a:t>
            </a:r>
            <a:r>
              <a:rPr lang="ko-KR" altLang="en-US" sz="2800" b="1" dirty="0">
                <a:solidFill>
                  <a:schemeClr val="bg1"/>
                </a:solidFill>
              </a:rPr>
              <a:t>비율</a:t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3200" b="1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최적화 환경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56A71E-7986-4B3D-8FFE-F84C92B4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48</a:t>
            </a:fld>
            <a:endParaRPr lang="en-US" altLang="ko-KR" dirty="0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5157F74-41E1-4875-B086-1D42199DDF09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48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5325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ChangeArrowheads="1"/>
          </p:cNvSpPr>
          <p:nvPr/>
        </p:nvSpPr>
        <p:spPr bwMode="auto">
          <a:xfrm>
            <a:off x="3357563" y="1643063"/>
            <a:ext cx="23955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1928813" y="1643063"/>
            <a:ext cx="14398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Result</a:t>
            </a:r>
          </a:p>
        </p:txBody>
      </p:sp>
      <p:sp>
        <p:nvSpPr>
          <p:cNvPr id="13316" name="Rectangle 1028"/>
          <p:cNvSpPr>
            <a:spLocks noChangeArrowheads="1"/>
          </p:cNvSpPr>
          <p:nvPr/>
        </p:nvSpPr>
        <p:spPr bwMode="auto">
          <a:xfrm>
            <a:off x="3286125" y="5253038"/>
            <a:ext cx="3267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>
                <a:solidFill>
                  <a:srgbClr val="000000"/>
                </a:solidFill>
                <a:latin typeface="Rage Italic" panose="03070502040507070304" pitchFamily="66" charset="0"/>
              </a:rPr>
              <a:t>It was a result right enough.</a:t>
            </a:r>
          </a:p>
        </p:txBody>
      </p:sp>
      <p:sp>
        <p:nvSpPr>
          <p:cNvPr id="13317" name="Rectangle 1029"/>
          <p:cNvSpPr>
            <a:spLocks noChangeArrowheads="1"/>
          </p:cNvSpPr>
          <p:nvPr/>
        </p:nvSpPr>
        <p:spPr bwMode="auto">
          <a:xfrm>
            <a:off x="3286125" y="5572125"/>
            <a:ext cx="4392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>
                <a:solidFill>
                  <a:srgbClr val="000000"/>
                </a:solidFill>
                <a:latin typeface="Rage Italic" panose="03070502040507070304" pitchFamily="66" charset="0"/>
              </a:rPr>
              <a:t>The result was something of a surprise</a:t>
            </a:r>
          </a:p>
        </p:txBody>
      </p:sp>
      <p:sp>
        <p:nvSpPr>
          <p:cNvPr id="13318" name="Text Box 1030"/>
          <p:cNvSpPr txBox="1">
            <a:spLocks noChangeArrowheads="1"/>
          </p:cNvSpPr>
          <p:nvPr/>
        </p:nvSpPr>
        <p:spPr bwMode="auto">
          <a:xfrm>
            <a:off x="3311525" y="5097463"/>
            <a:ext cx="2617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800">
                <a:solidFill>
                  <a:srgbClr val="000000"/>
                </a:solidFill>
                <a:latin typeface="HY바다L" pitchFamily="18" charset="-127"/>
                <a:ea typeface="HY바다L" pitchFamily="18" charset="-127"/>
              </a:rPr>
              <a:t>파워포인트 클립아트</a:t>
            </a:r>
          </a:p>
        </p:txBody>
      </p:sp>
      <p:sp>
        <p:nvSpPr>
          <p:cNvPr id="13319" name="Text Box 1031"/>
          <p:cNvSpPr txBox="1">
            <a:spLocks noChangeArrowheads="1"/>
          </p:cNvSpPr>
          <p:nvPr/>
        </p:nvSpPr>
        <p:spPr bwMode="auto">
          <a:xfrm>
            <a:off x="2493120" y="328613"/>
            <a:ext cx="35910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57606"/>
              </p:ext>
            </p:extLst>
          </p:nvPr>
        </p:nvGraphicFramePr>
        <p:xfrm>
          <a:off x="1" y="1772816"/>
          <a:ext cx="9143999" cy="450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146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이태건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라정우</a:t>
                      </a:r>
                      <a:endParaRPr lang="ko-KR" altLang="en-US" sz="2000" b="1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이영현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자료수집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2D / Android UI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2D /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도형 체계 알고리즘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 2D graphic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effect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&amp;</a:t>
                      </a:r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앱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연동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도형 체계 알고리즘 설계</a:t>
                      </a:r>
                      <a:endParaRPr lang="en-US" altLang="ko-KR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BPM 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알고리즘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안드로이드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– </a:t>
                      </a:r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유니티</a:t>
                      </a:r>
                      <a:endParaRPr lang="en-US" altLang="ko-KR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이종개발환경  설계</a:t>
                      </a:r>
                    </a:p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스펙트럼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Display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연주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작곡 모듈 구현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통합 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S/W 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APP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작동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제어 테스트</a:t>
                      </a:r>
                      <a:endParaRPr lang="en-US" altLang="ko-KR" sz="1600" b="1" baseline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통합테스트 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F62FB9-2965-418B-8B74-55697E3B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49</a:t>
            </a:fld>
            <a:endParaRPr lang="en-US" altLang="ko-KR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4DAA051-4200-44F9-9465-8D5A71C3339F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49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09A812-FE33-41DA-BA18-FCC2E95760C3}"/>
              </a:ext>
            </a:extLst>
          </p:cNvPr>
          <p:cNvSpPr/>
          <p:nvPr/>
        </p:nvSpPr>
        <p:spPr>
          <a:xfrm>
            <a:off x="3171715" y="1328684"/>
            <a:ext cx="2495213" cy="5161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5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271721" y="1313366"/>
            <a:ext cx="23952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청각장애인들의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43609-6AFD-4FBD-B98A-BD6DBD752377}"/>
              </a:ext>
            </a:extLst>
          </p:cNvPr>
          <p:cNvSpPr txBox="1"/>
          <p:nvPr/>
        </p:nvSpPr>
        <p:spPr>
          <a:xfrm>
            <a:off x="959420" y="1844824"/>
            <a:ext cx="557877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음표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모른다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“</a:t>
            </a:r>
            <a:r>
              <a:rPr lang="ko-KR" altLang="en-US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도레미파솔라시도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알지만 음표는 모른다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표현하는 것에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호의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도레미파솔라시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보이게 하면 더 좋겠다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박자를 느끼는 것에 진동만으론 부족함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박자를 느낄 수 있는 어떤 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필요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시각적인 부분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매우 중요함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화려하면 작곡에 적합하지 않다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97520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438364" y="328613"/>
            <a:ext cx="3789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9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수행 일정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6770"/>
              </p:ext>
            </p:extLst>
          </p:nvPr>
        </p:nvGraphicFramePr>
        <p:xfrm>
          <a:off x="0" y="1700808"/>
          <a:ext cx="9144000" cy="424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9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추진사항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12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9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10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</a:t>
                      </a:r>
                      <a:endParaRPr lang="en-US" altLang="ko-KR" sz="1600" b="1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수집</a:t>
                      </a:r>
                      <a:r>
                        <a:rPr lang="en-US" altLang="ko-KR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분석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정의 및 분석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명세화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자료수집 및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스터디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시스템 설계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baseline="0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음 체계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소프트웨어 설계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39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연주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작곡 모듈 구현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음 체계</a:t>
                      </a:r>
                      <a:r>
                        <a:rPr lang="en-US" altLang="ko-KR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Display</a:t>
                      </a:r>
                      <a:r>
                        <a:rPr lang="en-US" altLang="ko-KR" sz="16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S/W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6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개별 시스템 테스트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S/W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종합설계 최종보고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44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055CA0-D6D8-4D5D-8D91-A8BBBFA2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50</a:t>
            </a:fld>
            <a:endParaRPr lang="en-US" altLang="ko-KR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8660DEAF-5DC5-45C2-9C64-B09913D3954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50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56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026"/>
          <p:cNvSpPr txBox="1">
            <a:spLocks noChangeArrowheads="1"/>
          </p:cNvSpPr>
          <p:nvPr/>
        </p:nvSpPr>
        <p:spPr bwMode="auto">
          <a:xfrm>
            <a:off x="2916238" y="1435100"/>
            <a:ext cx="18662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3600" dirty="0">
                <a:solidFill>
                  <a:srgbClr val="000000"/>
                </a:solidFill>
                <a:latin typeface="Rage Italic" panose="03070502040507070304" pitchFamily="66" charset="0"/>
              </a:rPr>
              <a:t>Reference.</a:t>
            </a:r>
            <a:endParaRPr lang="ko-KR" altLang="en-US" sz="36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sp>
        <p:nvSpPr>
          <p:cNvPr id="15365" name="Text Box 1029"/>
          <p:cNvSpPr txBox="1">
            <a:spLocks noChangeArrowheads="1"/>
          </p:cNvSpPr>
          <p:nvPr/>
        </p:nvSpPr>
        <p:spPr bwMode="auto">
          <a:xfrm>
            <a:off x="1033463" y="260648"/>
            <a:ext cx="727635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r>
              <a:rPr lang="ko-KR" altLang="en-US" sz="6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필요 기술 및 참고문헌</a:t>
            </a:r>
          </a:p>
        </p:txBody>
      </p:sp>
      <p:pic>
        <p:nvPicPr>
          <p:cNvPr id="15366" name="Picture 1030" descr="fImage2843206506334.jp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08250"/>
            <a:ext cx="2757488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1031"/>
          <p:cNvSpPr txBox="1">
            <a:spLocks noChangeArrowheads="1"/>
          </p:cNvSpPr>
          <p:nvPr/>
        </p:nvSpPr>
        <p:spPr bwMode="auto">
          <a:xfrm>
            <a:off x="3000537" y="2180764"/>
            <a:ext cx="531587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ja-JP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현대자동차 쏘나타 </a:t>
            </a:r>
            <a:r>
              <a:rPr lang="ko-KR" altLang="ja-JP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브릴리언트</a:t>
            </a:r>
            <a:r>
              <a:rPr lang="ko-KR" altLang="ja-JP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사운드 프로젝트</a:t>
            </a:r>
          </a:p>
          <a:p>
            <a:pPr latinLnBrk="0"/>
            <a:r>
              <a:rPr lang="en-US" altLang="ja-JP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    </a:t>
            </a:r>
            <a:r>
              <a:rPr lang="ja-JP" altLang="ko-KR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http://blog.naver.com/apexism/30189130121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 Box 1031"/>
          <p:cNvSpPr txBox="1">
            <a:spLocks noChangeArrowheads="1"/>
          </p:cNvSpPr>
          <p:nvPr/>
        </p:nvSpPr>
        <p:spPr bwMode="auto">
          <a:xfrm>
            <a:off x="3000537" y="2926729"/>
            <a:ext cx="61734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빛과 소리로 연주하는 건반악기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</a:p>
          <a:p>
            <a:r>
              <a:rPr lang="en-US" altLang="ko-KR" sz="1400" dirty="0"/>
              <a:t>    www.science.go.kr/upload/board/INVENTION/34/b03420120451.pdf</a:t>
            </a:r>
            <a:endParaRPr lang="ko-KR" altLang="en-US" sz="1400" dirty="0"/>
          </a:p>
        </p:txBody>
      </p:sp>
      <p:sp>
        <p:nvSpPr>
          <p:cNvPr id="12" name="Text Box 1031"/>
          <p:cNvSpPr txBox="1">
            <a:spLocks noChangeArrowheads="1"/>
          </p:cNvSpPr>
          <p:nvPr/>
        </p:nvSpPr>
        <p:spPr bwMode="auto">
          <a:xfrm>
            <a:off x="3040287" y="3645024"/>
            <a:ext cx="3929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“Unity Scripting API”</a:t>
            </a:r>
          </a:p>
          <a:p>
            <a:r>
              <a:rPr lang="en-US" altLang="ko-KR" sz="1400" dirty="0"/>
              <a:t>https://docs.unity3d.com/Manual/index.html</a:t>
            </a:r>
            <a:endParaRPr lang="ko-KR" altLang="en-US" sz="1400" dirty="0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4EBC89DA-C5D0-45AC-A0F4-B44294DE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51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4" name="Text Box 1031">
            <a:extLst>
              <a:ext uri="{FF2B5EF4-FFF2-40B4-BE49-F238E27FC236}">
                <a16:creationId xmlns:a16="http://schemas.microsoft.com/office/drawing/2014/main" id="{14D5C2D9-15C3-4811-8E49-25BE100F5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537" y="4403720"/>
            <a:ext cx="531587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공주대학교 전기전자정보공학부 졸업 논문 </a:t>
            </a:r>
            <a:endParaRPr lang="ko-KR" altLang="ja-JP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/>
            <a:r>
              <a:rPr lang="en-US" altLang="ja-JP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    www.dbpia.co.kr/Journal/ArticleDetail/NODE01345426</a:t>
            </a:r>
            <a:endParaRPr lang="ja-JP" altLang="ko-KR" sz="1500" dirty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5" name="Text Box 1031">
            <a:extLst>
              <a:ext uri="{FF2B5EF4-FFF2-40B4-BE49-F238E27FC236}">
                <a16:creationId xmlns:a16="http://schemas.microsoft.com/office/drawing/2014/main" id="{73C93E9D-18B8-428D-8195-93FAAC914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537" y="5149685"/>
            <a:ext cx="4075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Samsung Sound Camp Application.</a:t>
            </a:r>
          </a:p>
        </p:txBody>
      </p:sp>
      <p:sp>
        <p:nvSpPr>
          <p:cNvPr id="16" name="Text Box 1031">
            <a:extLst>
              <a:ext uri="{FF2B5EF4-FFF2-40B4-BE49-F238E27FC236}">
                <a16:creationId xmlns:a16="http://schemas.microsoft.com/office/drawing/2014/main" id="{EE6B7AEA-1D49-4239-8F2E-BF429721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824" y="5867980"/>
            <a:ext cx="3124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Windows Media Player UI.</a:t>
            </a:r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Image706426526500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1517"/>
            <a:ext cx="9193213" cy="69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07504" y="692696"/>
            <a:ext cx="3605474" cy="1107996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Team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 </a:t>
            </a:r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00B0F0">
                      <a:alpha val="35000"/>
                    </a:srgbClr>
                  </a:glow>
                </a:effectLst>
                <a:latin typeface="Gabriola" panose="04040605051002020D02" pitchFamily="82" charset="0"/>
              </a:rPr>
              <a:t>Jin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39700">
                    <a:srgbClr val="00B0F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Air</a:t>
            </a: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5118100" y="5822950"/>
            <a:ext cx="20970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027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이태건</a:t>
            </a:r>
          </a:p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021</a:t>
            </a:r>
            <a:r>
              <a:rPr lang="en-US" altLang="ko-KR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이영현</a:t>
            </a:r>
          </a:p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2013154013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라정우</a:t>
            </a:r>
            <a:endParaRPr lang="ko-KR" altLang="en-US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118100" y="5541963"/>
            <a:ext cx="162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컴퓨터 공학과</a:t>
            </a: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7478713" y="5445224"/>
            <a:ext cx="1651414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전광일 교수님</a:t>
            </a: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 rot="21448242">
            <a:off x="4781086" y="3898632"/>
            <a:ext cx="3584636" cy="1107996"/>
          </a:xfrm>
          <a:prstGeom prst="rect">
            <a:avLst/>
          </a:prstGeom>
          <a:noFill/>
          <a:ln>
            <a:noFill/>
          </a:ln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 err="1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Thank</a:t>
            </a:r>
            <a:r>
              <a:rPr lang="ko-KR" altLang="en-US" sz="6600" dirty="0" err="1">
                <a:solidFill>
                  <a:srgbClr val="F2F2F2"/>
                </a:solidFill>
                <a:latin typeface="Gabriola" panose="04040605051002020D02" pitchFamily="82" charset="0"/>
              </a:rPr>
              <a:t>s</a:t>
            </a:r>
            <a:r>
              <a:rPr lang="ko-KR" altLang="en-US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 </a:t>
            </a:r>
            <a:r>
              <a:rPr lang="ko-KR" altLang="en-US" sz="6600" dirty="0" err="1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you</a:t>
            </a:r>
            <a:r>
              <a:rPr lang="ko-KR" altLang="en-US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 </a:t>
            </a:r>
            <a:r>
              <a:rPr lang="en-US" altLang="ko-KR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/</a:t>
            </a:r>
            <a:endParaRPr lang="ko-KR" altLang="en-US" sz="6600" dirty="0">
              <a:solidFill>
                <a:srgbClr val="F2F2F2">
                  <a:alpha val="70000"/>
                </a:srgbClr>
              </a:solidFill>
              <a:latin typeface="Gabriola" panose="04040605051002020D02" pitchFamily="82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123811A-2CD5-485A-AE95-40F4CC82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CD3CAF1C-32DF-4A0B-9DCF-CC2C92AB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-32464"/>
            <a:ext cx="33845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D</a:t>
            </a:r>
            <a:r>
              <a:rPr lang="en-US" altLang="ko-KR" sz="28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on’t </a:t>
            </a:r>
            <a:r>
              <a:rPr lang="en-US" altLang="ko-KR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G</a:t>
            </a:r>
            <a:r>
              <a:rPr lang="en-US" altLang="ko-KR" sz="28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ive Up 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800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Y</a:t>
            </a:r>
            <a:r>
              <a:rPr lang="en-US" altLang="ko-KR" sz="24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ou can do it 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Open the Door.</a:t>
            </a:r>
            <a:endParaRPr lang="ko-KR" altLang="en-US" sz="2800" spc="300" dirty="0">
              <a:solidFill>
                <a:schemeClr val="bg1"/>
              </a:solidFill>
              <a:latin typeface="Bradley Hand ITC" panose="03070402050302030203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2C901A-F645-48D3-9896-80F39B4AAB8D}"/>
              </a:ext>
            </a:extLst>
          </p:cNvPr>
          <p:cNvGrpSpPr/>
          <p:nvPr/>
        </p:nvGrpSpPr>
        <p:grpSpPr>
          <a:xfrm>
            <a:off x="2339752" y="1901861"/>
            <a:ext cx="3870712" cy="1323439"/>
            <a:chOff x="2657450" y="1852473"/>
            <a:chExt cx="3870712" cy="1323439"/>
          </a:xfrm>
        </p:grpSpPr>
        <p:grpSp>
          <p:nvGrpSpPr>
            <p:cNvPr id="3089" name="Group 17"/>
            <p:cNvGrpSpPr>
              <a:grpSpLocks/>
            </p:cNvGrpSpPr>
            <p:nvPr/>
          </p:nvGrpSpPr>
          <p:grpSpPr bwMode="auto">
            <a:xfrm>
              <a:off x="2657450" y="2203847"/>
              <a:ext cx="3683000" cy="917575"/>
              <a:chOff x="1639" y="1581"/>
              <a:chExt cx="2320" cy="578"/>
            </a:xfrm>
          </p:grpSpPr>
          <p:sp>
            <p:nvSpPr>
              <p:cNvPr id="3090" name="Text Box 18"/>
              <p:cNvSpPr txBox="1">
                <a:spLocks noChangeArrowheads="1"/>
              </p:cNvSpPr>
              <p:nvPr/>
            </p:nvSpPr>
            <p:spPr bwMode="auto">
              <a:xfrm>
                <a:off x="1639" y="1581"/>
                <a:ext cx="1797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glow rad="127000">
                  <a:schemeClr val="bg2">
                    <a:lumMod val="20000"/>
                    <a:lumOff val="8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eaLnBrk="0" latinLnBrk="0" hangingPunct="0"/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그래픽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4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 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chemeClr val="bg1">
                          <a:alpha val="40000"/>
                        </a:scheme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악</a:t>
                </a:r>
                <a:endParaRPr lang="ko-KR" altLang="en-US" sz="48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endParaRPr>
              </a:p>
            </p:txBody>
          </p:sp>
          <p:sp>
            <p:nvSpPr>
              <p:cNvPr id="3091" name="Rectangle 19"/>
              <p:cNvSpPr>
                <a:spLocks noChangeArrowheads="1"/>
              </p:cNvSpPr>
              <p:nvPr/>
            </p:nvSpPr>
            <p:spPr bwMode="auto">
              <a:xfrm>
                <a:off x="1818" y="1649"/>
                <a:ext cx="2141" cy="510"/>
              </a:xfrm>
              <a:prstGeom prst="rect">
                <a:avLst/>
              </a:prstGeom>
              <a:noFill/>
              <a:ln w="25400" cap="flat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072F5A-37CC-4568-B14D-56211DD51682}"/>
                </a:ext>
              </a:extLst>
            </p:cNvPr>
            <p:cNvSpPr txBox="1"/>
            <p:nvPr/>
          </p:nvSpPr>
          <p:spPr>
            <a:xfrm rot="20699430">
              <a:off x="5336810" y="1852473"/>
              <a:ext cx="11913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rPr>
                <a:t>기</a:t>
              </a:r>
              <a:endParaRPr lang="ko-KR" altLang="en-US" sz="80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F6663-BC81-440F-B81A-3C6A2A68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Image706426526500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8962"/>
            <a:ext cx="9193213" cy="69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5629124" y="0"/>
            <a:ext cx="3605474" cy="1107996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Team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 </a:t>
            </a:r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00B0F0">
                      <a:alpha val="35000"/>
                    </a:srgbClr>
                  </a:glow>
                </a:effectLst>
                <a:latin typeface="Gabriola" panose="04040605051002020D02" pitchFamily="82" charset="0"/>
              </a:rPr>
              <a:t>Jin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39700">
                    <a:srgbClr val="00B0F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Air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123811A-2CD5-485A-AE95-40F4CC82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2C901A-F645-48D3-9896-80F39B4AAB8D}"/>
              </a:ext>
            </a:extLst>
          </p:cNvPr>
          <p:cNvGrpSpPr/>
          <p:nvPr/>
        </p:nvGrpSpPr>
        <p:grpSpPr>
          <a:xfrm>
            <a:off x="2645504" y="1313473"/>
            <a:ext cx="3870712" cy="1323439"/>
            <a:chOff x="2657450" y="1852473"/>
            <a:chExt cx="3870712" cy="1323439"/>
          </a:xfrm>
        </p:grpSpPr>
        <p:grpSp>
          <p:nvGrpSpPr>
            <p:cNvPr id="3089" name="Group 17"/>
            <p:cNvGrpSpPr>
              <a:grpSpLocks/>
            </p:cNvGrpSpPr>
            <p:nvPr/>
          </p:nvGrpSpPr>
          <p:grpSpPr bwMode="auto">
            <a:xfrm>
              <a:off x="2657450" y="2203847"/>
              <a:ext cx="3683000" cy="917575"/>
              <a:chOff x="1639" y="1581"/>
              <a:chExt cx="2320" cy="578"/>
            </a:xfrm>
          </p:grpSpPr>
          <p:sp>
            <p:nvSpPr>
              <p:cNvPr id="3090" name="Text Box 18"/>
              <p:cNvSpPr txBox="1">
                <a:spLocks noChangeArrowheads="1"/>
              </p:cNvSpPr>
              <p:nvPr/>
            </p:nvSpPr>
            <p:spPr bwMode="auto">
              <a:xfrm>
                <a:off x="1639" y="1581"/>
                <a:ext cx="1797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glow rad="127000">
                  <a:schemeClr val="bg2">
                    <a:lumMod val="20000"/>
                    <a:lumOff val="8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eaLnBrk="0" latinLnBrk="0" hangingPunct="0"/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그래픽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4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 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chemeClr val="bg1">
                          <a:alpha val="40000"/>
                        </a:scheme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악</a:t>
                </a:r>
                <a:endParaRPr lang="ko-KR" altLang="en-US" sz="48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endParaRPr>
              </a:p>
            </p:txBody>
          </p:sp>
          <p:sp>
            <p:nvSpPr>
              <p:cNvPr id="3091" name="Rectangle 19"/>
              <p:cNvSpPr>
                <a:spLocks noChangeArrowheads="1"/>
              </p:cNvSpPr>
              <p:nvPr/>
            </p:nvSpPr>
            <p:spPr bwMode="auto">
              <a:xfrm>
                <a:off x="1818" y="1649"/>
                <a:ext cx="2141" cy="510"/>
              </a:xfrm>
              <a:prstGeom prst="rect">
                <a:avLst/>
              </a:prstGeom>
              <a:noFill/>
              <a:ln w="25400" cap="flat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072F5A-37CC-4568-B14D-56211DD51682}"/>
                </a:ext>
              </a:extLst>
            </p:cNvPr>
            <p:cNvSpPr txBox="1"/>
            <p:nvPr/>
          </p:nvSpPr>
          <p:spPr>
            <a:xfrm rot="20699430">
              <a:off x="5336810" y="1852473"/>
              <a:ext cx="11913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rPr>
                <a:t>기</a:t>
              </a:r>
              <a:endParaRPr lang="ko-KR" altLang="en-US" sz="80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F6663-BC81-440F-B81A-3C6A2A68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53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hlinkClick r:id="rId3" action="ppaction://hlinksldjump"/>
          </p:cNvPr>
          <p:cNvSpPr/>
          <p:nvPr/>
        </p:nvSpPr>
        <p:spPr>
          <a:xfrm>
            <a:off x="323528" y="2924944"/>
            <a:ext cx="1208723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7" name="직사각형 16">
            <a:hlinkClick r:id="rId4" action="ppaction://hlinksldjump"/>
          </p:cNvPr>
          <p:cNvSpPr/>
          <p:nvPr/>
        </p:nvSpPr>
        <p:spPr>
          <a:xfrm>
            <a:off x="2051721" y="2924944"/>
            <a:ext cx="1109938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</a:p>
        </p:txBody>
      </p:sp>
      <p:sp>
        <p:nvSpPr>
          <p:cNvPr id="18" name="직사각형 17">
            <a:hlinkClick r:id="rId5" action="ppaction://hlinksldjump"/>
          </p:cNvPr>
          <p:cNvSpPr/>
          <p:nvPr/>
        </p:nvSpPr>
        <p:spPr>
          <a:xfrm>
            <a:off x="3707905" y="2924944"/>
            <a:ext cx="1189460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</a:t>
            </a:r>
          </a:p>
        </p:txBody>
      </p:sp>
      <p:sp>
        <p:nvSpPr>
          <p:cNvPr id="19" name="직사각형 18">
            <a:hlinkClick r:id="rId6" action="ppaction://hlinksldjump"/>
          </p:cNvPr>
          <p:cNvSpPr/>
          <p:nvPr/>
        </p:nvSpPr>
        <p:spPr>
          <a:xfrm>
            <a:off x="323529" y="4293096"/>
            <a:ext cx="1208722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</a:p>
        </p:txBody>
      </p:sp>
      <p:sp>
        <p:nvSpPr>
          <p:cNvPr id="20" name="직사각형 19">
            <a:hlinkClick r:id="rId7" action="ppaction://hlinksldjump"/>
          </p:cNvPr>
          <p:cNvSpPr/>
          <p:nvPr/>
        </p:nvSpPr>
        <p:spPr>
          <a:xfrm>
            <a:off x="2051721" y="4293096"/>
            <a:ext cx="1109938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상세모듈</a:t>
            </a:r>
          </a:p>
        </p:txBody>
      </p:sp>
      <p:sp>
        <p:nvSpPr>
          <p:cNvPr id="21" name="직사각형 20">
            <a:hlinkClick r:id="rId8" action="ppaction://hlinksldjump"/>
          </p:cNvPr>
          <p:cNvSpPr/>
          <p:nvPr/>
        </p:nvSpPr>
        <p:spPr>
          <a:xfrm>
            <a:off x="3670572" y="4293096"/>
            <a:ext cx="1189460" cy="7200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 rot="21051987">
            <a:off x="-172751" y="-387950"/>
            <a:ext cx="3799438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2">
                <a:lumMod val="20000"/>
                <a:lumOff val="8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3800" dirty="0" err="1">
                <a:solidFill>
                  <a:srgbClr val="F2F2F2">
                    <a:alpha val="60000"/>
                  </a:srgbClr>
                </a:solidFill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HY엽서L" panose="02030600000101010101" pitchFamily="18" charset="-127"/>
                <a:ea typeface="HY엽서L" panose="02030600000101010101" pitchFamily="18" charset="-127"/>
                <a:cs typeface="서울남산체 세로쓰기" charset="0"/>
              </a:rPr>
              <a:t>QnA</a:t>
            </a:r>
            <a:endParaRPr lang="ko-KR" altLang="en-US" sz="13800" b="1" dirty="0">
              <a:solidFill>
                <a:srgbClr val="F2F2F2">
                  <a:alpha val="60000"/>
                </a:srgbClr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HY엽서L" panose="02030600000101010101" pitchFamily="18" charset="-127"/>
              <a:ea typeface="HY엽서L" panose="02030600000101010101" pitchFamily="18" charset="-127"/>
              <a:cs typeface="서울남산체 세로쓰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094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6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4139952" y="1052736"/>
            <a:ext cx="1563248" cy="45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CB13FA-EDF5-4943-9811-B792D3C3BB58}"/>
              </a:ext>
            </a:extLst>
          </p:cNvPr>
          <p:cNvSpPr/>
          <p:nvPr/>
        </p:nvSpPr>
        <p:spPr>
          <a:xfrm>
            <a:off x="395536" y="4221088"/>
            <a:ext cx="273630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상기 앱의 </a:t>
            </a:r>
            <a:r>
              <a:rPr lang="en-US" altLang="ko-KR" sz="2000" b="1" dirty="0">
                <a:solidFill>
                  <a:srgbClr val="FFC000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참고하여 구성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7ABCF6-AEE8-4825-803A-21FC146BD508}"/>
              </a:ext>
            </a:extLst>
          </p:cNvPr>
          <p:cNvSpPr/>
          <p:nvPr/>
        </p:nvSpPr>
        <p:spPr>
          <a:xfrm>
            <a:off x="3984625" y="1052736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11C664-035F-485C-9440-558F1F1470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>
          <a:xfrm>
            <a:off x="251520" y="2070403"/>
            <a:ext cx="3024336" cy="1558539"/>
          </a:xfrm>
          <a:prstGeom prst="rect">
            <a:avLst/>
          </a:prstGeom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D89EC-B376-4F49-A630-9B5B0CDAD23F}"/>
              </a:ext>
            </a:extLst>
          </p:cNvPr>
          <p:cNvSpPr txBox="1"/>
          <p:nvPr/>
        </p:nvSpPr>
        <p:spPr>
          <a:xfrm>
            <a:off x="395536" y="3645024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Samsung</a:t>
            </a:r>
            <a:r>
              <a:rPr lang="en-US" altLang="ko-KR" dirty="0">
                <a:solidFill>
                  <a:schemeClr val="bg1"/>
                </a:solidFill>
              </a:rPr>
              <a:t> Sound Camp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C:\Users\LeeYoungHyun\Desktop\KakaoTalk_20180213_152830631.png">
            <a:extLst>
              <a:ext uri="{FF2B5EF4-FFF2-40B4-BE49-F238E27FC236}">
                <a16:creationId xmlns:a16="http://schemas.microsoft.com/office/drawing/2014/main" id="{010C4542-592D-4342-B7A4-D744D411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37271"/>
            <a:ext cx="3024336" cy="1659425"/>
          </a:xfrm>
          <a:prstGeom prst="rect">
            <a:avLst/>
          </a:prstGeom>
          <a:noFill/>
          <a:effectLst>
            <a:glow rad="76200">
              <a:srgbClr val="FFC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EB2C5D-552B-4A85-BA00-033CD7474F6A}"/>
              </a:ext>
            </a:extLst>
          </p:cNvPr>
          <p:cNvSpPr/>
          <p:nvPr/>
        </p:nvSpPr>
        <p:spPr>
          <a:xfrm>
            <a:off x="5805385" y="4182179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</a:t>
            </a:r>
            <a:r>
              <a:rPr lang="en-US" altLang="ko-KR" b="1" dirty="0">
                <a:solidFill>
                  <a:srgbClr val="FFC000"/>
                </a:solidFill>
              </a:rPr>
              <a:t>UI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Picture 12" descr="fImage139913136500.png">
            <a:extLst>
              <a:ext uri="{FF2B5EF4-FFF2-40B4-BE49-F238E27FC236}">
                <a16:creationId xmlns:a16="http://schemas.microsoft.com/office/drawing/2014/main" id="{A2747EE2-F0A3-4E36-836B-D5C522A9E1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00" y="1957921"/>
            <a:ext cx="1736343" cy="1738775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309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7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5EEE7FE-56CB-4D07-AAF7-3E945A2C123D}"/>
              </a:ext>
            </a:extLst>
          </p:cNvPr>
          <p:cNvSpPr/>
          <p:nvPr/>
        </p:nvSpPr>
        <p:spPr>
          <a:xfrm>
            <a:off x="539552" y="1772816"/>
            <a:ext cx="1811511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[1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  <a:r>
              <a:rPr lang="en-US" altLang="ko-KR" dirty="0"/>
              <a:t> </a:t>
            </a:r>
          </a:p>
          <a:p>
            <a:pPr algn="ctr"/>
            <a:r>
              <a:rPr lang="ko-KR" altLang="en-US" dirty="0"/>
              <a:t>유니티 교육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핵심 기술 설계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82F125E-4CC8-4D4E-B356-EA3FB11C60CF}"/>
              </a:ext>
            </a:extLst>
          </p:cNvPr>
          <p:cNvSpPr/>
          <p:nvPr/>
        </p:nvSpPr>
        <p:spPr>
          <a:xfrm>
            <a:off x="2339752" y="3561005"/>
            <a:ext cx="1300937" cy="6600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[2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~</a:t>
            </a:r>
            <a:r>
              <a:rPr lang="en-US" altLang="ko-KR" b="1" dirty="0">
                <a:solidFill>
                  <a:srgbClr val="FFC000"/>
                </a:solidFill>
              </a:rPr>
              <a:t>3</a:t>
            </a:r>
            <a:r>
              <a:rPr lang="ko-KR" altLang="en-US" b="1" dirty="0">
                <a:solidFill>
                  <a:srgbClr val="FFC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  <a:r>
              <a:rPr lang="ko-KR" altLang="en-US" dirty="0">
                <a:solidFill>
                  <a:srgbClr val="FFC000"/>
                </a:solidFill>
              </a:rPr>
              <a:t>코어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ABC465-91EF-4FA2-B2CF-F843C74EC692}"/>
              </a:ext>
            </a:extLst>
          </p:cNvPr>
          <p:cNvSpPr/>
          <p:nvPr/>
        </p:nvSpPr>
        <p:spPr>
          <a:xfrm>
            <a:off x="3635896" y="4962872"/>
            <a:ext cx="2304256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[4</a:t>
            </a:r>
            <a:r>
              <a:rPr lang="ko-KR" altLang="en-US" b="1" dirty="0">
                <a:solidFill>
                  <a:srgbClr val="00B0F0"/>
                </a:solidFill>
              </a:rPr>
              <a:t>월 초 예정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채보</a:t>
            </a:r>
            <a:r>
              <a:rPr lang="ko-KR" altLang="en-US" dirty="0"/>
              <a:t> 및 </a:t>
            </a:r>
            <a:r>
              <a:rPr lang="ko-KR" altLang="en-US" b="1" dirty="0">
                <a:solidFill>
                  <a:srgbClr val="0070C0"/>
                </a:solidFill>
              </a:rPr>
              <a:t>음계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0070C0"/>
                </a:solidFill>
              </a:rPr>
              <a:t>스펙트럼</a:t>
            </a:r>
            <a:r>
              <a:rPr lang="ko-KR" altLang="en-US" dirty="0"/>
              <a:t> 구현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3F8325-C8EF-4F67-80AE-3735484C279C}"/>
              </a:ext>
            </a:extLst>
          </p:cNvPr>
          <p:cNvSpPr/>
          <p:nvPr/>
        </p:nvSpPr>
        <p:spPr>
          <a:xfrm>
            <a:off x="6072857" y="3457112"/>
            <a:ext cx="1811511" cy="69196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[4</a:t>
            </a:r>
            <a:r>
              <a:rPr lang="ko-KR" altLang="en-US" b="1" dirty="0">
                <a:solidFill>
                  <a:srgbClr val="00B0F0"/>
                </a:solidFill>
              </a:rPr>
              <a:t>월</a:t>
            </a:r>
            <a:r>
              <a:rPr lang="en-US" altLang="ko-KR" b="1" dirty="0">
                <a:solidFill>
                  <a:srgbClr val="00B0F0"/>
                </a:solidFill>
              </a:rPr>
              <a:t>~5</a:t>
            </a:r>
            <a:r>
              <a:rPr lang="ko-KR" altLang="en-US" b="1" dirty="0">
                <a:solidFill>
                  <a:srgbClr val="00B0F0"/>
                </a:solidFill>
              </a:rPr>
              <a:t>월 예정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Web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DB</a:t>
            </a:r>
            <a:r>
              <a:rPr lang="ko-KR" altLang="en-US" dirty="0"/>
              <a:t>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20E025-80CD-409B-9DEB-B1BACE28FB12}"/>
              </a:ext>
            </a:extLst>
          </p:cNvPr>
          <p:cNvSpPr/>
          <p:nvPr/>
        </p:nvSpPr>
        <p:spPr>
          <a:xfrm>
            <a:off x="7164288" y="1800928"/>
            <a:ext cx="1811511" cy="69196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[5</a:t>
            </a:r>
            <a:r>
              <a:rPr lang="ko-KR" altLang="en-US" b="1" dirty="0">
                <a:solidFill>
                  <a:srgbClr val="00B0F0"/>
                </a:solidFill>
              </a:rPr>
              <a:t>월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보조 기능</a:t>
            </a:r>
            <a:r>
              <a:rPr lang="ko-KR" altLang="en-US" dirty="0"/>
              <a:t>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91ABACE-048F-4D85-8D31-388946870B7A}"/>
              </a:ext>
            </a:extLst>
          </p:cNvPr>
          <p:cNvSpPr/>
          <p:nvPr/>
        </p:nvSpPr>
        <p:spPr>
          <a:xfrm rot="19004624">
            <a:off x="2123480" y="2795986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D09CD8C-F185-449C-B120-66866EB6F6F4}"/>
              </a:ext>
            </a:extLst>
          </p:cNvPr>
          <p:cNvSpPr/>
          <p:nvPr/>
        </p:nvSpPr>
        <p:spPr>
          <a:xfrm rot="19004624">
            <a:off x="3529557" y="4308154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69D706F-FACB-41C7-BB6C-6BB6896ECA83}"/>
              </a:ext>
            </a:extLst>
          </p:cNvPr>
          <p:cNvSpPr/>
          <p:nvPr/>
        </p:nvSpPr>
        <p:spPr>
          <a:xfrm rot="13500000">
            <a:off x="5759694" y="4204237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FF61938B-145A-48A1-8BEC-B788A1A202F7}"/>
              </a:ext>
            </a:extLst>
          </p:cNvPr>
          <p:cNvSpPr/>
          <p:nvPr/>
        </p:nvSpPr>
        <p:spPr>
          <a:xfrm rot="13500000">
            <a:off x="6983830" y="2653763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79C7D53-B423-4747-B39B-7C6FA467F93B}"/>
              </a:ext>
            </a:extLst>
          </p:cNvPr>
          <p:cNvSpPr/>
          <p:nvPr/>
        </p:nvSpPr>
        <p:spPr>
          <a:xfrm rot="19800000">
            <a:off x="1314623" y="4084634"/>
            <a:ext cx="989538" cy="815268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C7960-73FA-49E2-9D23-0360D2C362B2}"/>
              </a:ext>
            </a:extLst>
          </p:cNvPr>
          <p:cNvSpPr txBox="1"/>
          <p:nvPr/>
        </p:nvSpPr>
        <p:spPr>
          <a:xfrm>
            <a:off x="1043608" y="501555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</a:rPr>
              <a:t>진행중 </a:t>
            </a:r>
            <a:r>
              <a:rPr lang="en-US" altLang="ko-KR" sz="2400" b="1" dirty="0">
                <a:solidFill>
                  <a:srgbClr val="FFC000"/>
                </a:solidFill>
              </a:rPr>
              <a:t>!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105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8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897D6F-B0FD-4B31-9B69-ED43E8C2B4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r="4796"/>
          <a:stretch/>
        </p:blipFill>
        <p:spPr>
          <a:xfrm>
            <a:off x="2996795" y="2036321"/>
            <a:ext cx="3591429" cy="1968743"/>
          </a:xfrm>
          <a:prstGeom prst="rect">
            <a:avLst/>
          </a:prstGeom>
          <a:effectLst>
            <a:glow rad="127000">
              <a:srgbClr val="CCFFFF">
                <a:alpha val="40000"/>
              </a:srgbClr>
            </a:glo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365918-7F87-4172-BEA8-B38B4D83BBA2}"/>
              </a:ext>
            </a:extLst>
          </p:cNvPr>
          <p:cNvSpPr/>
          <p:nvPr/>
        </p:nvSpPr>
        <p:spPr>
          <a:xfrm>
            <a:off x="3249077" y="4509120"/>
            <a:ext cx="3051115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마디선의 움직임까지 구현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코어 설계 </a:t>
            </a:r>
            <a:r>
              <a:rPr lang="en-US" altLang="ko-KR" b="1" dirty="0">
                <a:solidFill>
                  <a:srgbClr val="FFC000"/>
                </a:solidFill>
              </a:rPr>
              <a:t>80% </a:t>
            </a:r>
            <a:r>
              <a:rPr lang="ko-KR" altLang="en-US" dirty="0">
                <a:solidFill>
                  <a:schemeClr val="bg1"/>
                </a:solidFill>
              </a:rPr>
              <a:t>진행됨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1184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9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5B6A7-0201-4F3E-A3C2-02789F2C768E}"/>
              </a:ext>
            </a:extLst>
          </p:cNvPr>
          <p:cNvSpPr txBox="1"/>
          <p:nvPr/>
        </p:nvSpPr>
        <p:spPr>
          <a:xfrm>
            <a:off x="3651633" y="836712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 자료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E7ABCF6-AEE8-4825-803A-21FC146BD508}"/>
              </a:ext>
            </a:extLst>
          </p:cNvPr>
          <p:cNvSpPr/>
          <p:nvPr/>
        </p:nvSpPr>
        <p:spPr>
          <a:xfrm>
            <a:off x="3624585" y="836712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40F25C-BBF3-4655-AA88-B8D579ED2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94" y="1564144"/>
            <a:ext cx="1491926" cy="2080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BA9C0E-DFA8-4DB5-99BA-1461D1D61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3" y="3076312"/>
            <a:ext cx="1491926" cy="20808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85A2A4-1E83-4F92-8182-3E55F1F8B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861048"/>
            <a:ext cx="1491926" cy="20808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AE26E2-FF24-4D04-A565-30D19D61C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6" y="1599114"/>
            <a:ext cx="1806961" cy="13168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31DB97-109E-4370-A3F1-A603C9A79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76" y="2365189"/>
            <a:ext cx="2904004" cy="27920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89C6BA-19E9-4D8F-A664-0EE8566650C9}"/>
              </a:ext>
            </a:extLst>
          </p:cNvPr>
          <p:cNvSpPr/>
          <p:nvPr/>
        </p:nvSpPr>
        <p:spPr>
          <a:xfrm>
            <a:off x="6045913" y="5589240"/>
            <a:ext cx="2702551" cy="5460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수학 알고리즘</a:t>
            </a:r>
            <a:r>
              <a:rPr lang="ko-KR" altLang="en-US" dirty="0">
                <a:solidFill>
                  <a:schemeClr val="bg1"/>
                </a:solidFill>
              </a:rPr>
              <a:t>을 통한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음의 시각화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56FEFC6-DF9C-47E7-BC6D-4F4471142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76" y="1268760"/>
            <a:ext cx="2904004" cy="82303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4D7125-17F2-45CD-BAFB-9C17E434957A}"/>
              </a:ext>
            </a:extLst>
          </p:cNvPr>
          <p:cNvSpPr/>
          <p:nvPr/>
        </p:nvSpPr>
        <p:spPr>
          <a:xfrm>
            <a:off x="329154" y="5304290"/>
            <a:ext cx="180696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공주대학교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전기전자정보공학부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졸업 논문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037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Pages>1</Pages>
  <Words>2342</Words>
  <Characters>0</Characters>
  <Application>Microsoft Office PowerPoint</Application>
  <DocSecurity>0</DocSecurity>
  <PresentationFormat>화면 슬라이드 쇼(4:3)</PresentationFormat>
  <Lines>0</Lines>
  <Paragraphs>717</Paragraphs>
  <Slides>53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3" baseType="lpstr">
      <vt:lpstr>HY견고딕</vt:lpstr>
      <vt:lpstr>HY바다L</vt:lpstr>
      <vt:lpstr>HY엽서L</vt:lpstr>
      <vt:lpstr>Ubuntu</vt:lpstr>
      <vt:lpstr>굴림</vt:lpstr>
      <vt:lpstr>나눔바른고딕</vt:lpstr>
      <vt:lpstr>맑은 고딕</vt:lpstr>
      <vt:lpstr>서울남산체 세로쓰기</vt:lpstr>
      <vt:lpstr>서울한강체 B</vt:lpstr>
      <vt:lpstr>양재난초체M</vt:lpstr>
      <vt:lpstr>Arial</vt:lpstr>
      <vt:lpstr>Bradley Hand ITC</vt:lpstr>
      <vt:lpstr>Cambria Math</vt:lpstr>
      <vt:lpstr>Gabriola</vt:lpstr>
      <vt:lpstr>Rage Italic</vt:lpstr>
      <vt:lpstr>Vladimir Script</vt:lpstr>
      <vt:lpstr>Vrinda</vt:lpstr>
      <vt:lpstr>Wingdings</vt:lpstr>
      <vt:lpstr>기본 디자인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apple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yeven yu</dc:creator>
  <cp:lastModifiedBy>정우</cp:lastModifiedBy>
  <cp:revision>263</cp:revision>
  <dcterms:created xsi:type="dcterms:W3CDTF">2008-04-02T01:23:03Z</dcterms:created>
  <dcterms:modified xsi:type="dcterms:W3CDTF">2018-03-21T00:25:56Z</dcterms:modified>
</cp:coreProperties>
</file>